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49"/>
  </p:notesMasterIdLst>
  <p:handoutMasterIdLst>
    <p:handoutMasterId r:id="rId50"/>
  </p:handoutMasterIdLst>
  <p:sldIdLst>
    <p:sldId id="442" r:id="rId2"/>
    <p:sldId id="264" r:id="rId3"/>
    <p:sldId id="268" r:id="rId4"/>
    <p:sldId id="266" r:id="rId5"/>
    <p:sldId id="270" r:id="rId6"/>
    <p:sldId id="493" r:id="rId7"/>
    <p:sldId id="272" r:id="rId8"/>
    <p:sldId id="491" r:id="rId9"/>
    <p:sldId id="298" r:id="rId10"/>
    <p:sldId id="552" r:id="rId11"/>
    <p:sldId id="518" r:id="rId12"/>
    <p:sldId id="427" r:id="rId13"/>
    <p:sldId id="513" r:id="rId14"/>
    <p:sldId id="519" r:id="rId15"/>
    <p:sldId id="521" r:id="rId16"/>
    <p:sldId id="490" r:id="rId17"/>
    <p:sldId id="466" r:id="rId18"/>
    <p:sldId id="260" r:id="rId19"/>
    <p:sldId id="424" r:id="rId20"/>
    <p:sldId id="480" r:id="rId21"/>
    <p:sldId id="561" r:id="rId22"/>
    <p:sldId id="562" r:id="rId23"/>
    <p:sldId id="563" r:id="rId24"/>
    <p:sldId id="483" r:id="rId25"/>
    <p:sldId id="492" r:id="rId26"/>
    <p:sldId id="553" r:id="rId27"/>
    <p:sldId id="503" r:id="rId28"/>
    <p:sldId id="538" r:id="rId29"/>
    <p:sldId id="565" r:id="rId30"/>
    <p:sldId id="566" r:id="rId31"/>
    <p:sldId id="567" r:id="rId32"/>
    <p:sldId id="568" r:id="rId33"/>
    <p:sldId id="486" r:id="rId34"/>
    <p:sldId id="569" r:id="rId35"/>
    <p:sldId id="570" r:id="rId36"/>
    <p:sldId id="534" r:id="rId37"/>
    <p:sldId id="311" r:id="rId38"/>
    <p:sldId id="576" r:id="rId39"/>
    <p:sldId id="508" r:id="rId40"/>
    <p:sldId id="509" r:id="rId41"/>
    <p:sldId id="573" r:id="rId42"/>
    <p:sldId id="504" r:id="rId43"/>
    <p:sldId id="515" r:id="rId44"/>
    <p:sldId id="516" r:id="rId45"/>
    <p:sldId id="506" r:id="rId46"/>
    <p:sldId id="575" r:id="rId47"/>
    <p:sldId id="287" r:id="rId48"/>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778"/>
    <a:srgbClr val="5B9BD5"/>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23"/>
    <p:restoredTop sz="97030" autoAdjust="0"/>
  </p:normalViewPr>
  <p:slideViewPr>
    <p:cSldViewPr snapToGrid="0">
      <p:cViewPr varScale="1">
        <p:scale>
          <a:sx n="128" d="100"/>
          <a:sy n="128" d="100"/>
        </p:scale>
        <p:origin x="648"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83" d="100"/>
          <a:sy n="83" d="100"/>
        </p:scale>
        <p:origin x="286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B0BC92-4238-F453-1F53-E86656531F1F}"/>
              </a:ext>
            </a:extLst>
          </p:cNvPr>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E10DEDD-5DBA-F416-6D2C-39ECA77FF9C3}"/>
              </a:ext>
            </a:extLst>
          </p:cNvPr>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D41D56D3-8C84-1147-B9A3-CE724532DF2C}" type="datetimeFigureOut">
              <a:rPr lang="en-US" smtClean="0"/>
              <a:t>5/25/23</a:t>
            </a:fld>
            <a:endParaRPr lang="en-US"/>
          </a:p>
        </p:txBody>
      </p:sp>
      <p:sp>
        <p:nvSpPr>
          <p:cNvPr id="4" name="Footer Placeholder 3">
            <a:extLst>
              <a:ext uri="{FF2B5EF4-FFF2-40B4-BE49-F238E27FC236}">
                <a16:creationId xmlns:a16="http://schemas.microsoft.com/office/drawing/2014/main" id="{578309F6-2B6D-FF19-2B82-3D74B99351D6}"/>
              </a:ext>
            </a:extLst>
          </p:cNvPr>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4C287B7-23CE-BC1A-3407-0D365A75B4BA}"/>
              </a:ext>
            </a:extLst>
          </p:cNvPr>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1E1B853C-5C5F-5341-A655-0FF59FB8E713}" type="slidenum">
              <a:rPr lang="en-US" smtClean="0"/>
              <a:t>‹#›</a:t>
            </a:fld>
            <a:endParaRPr lang="en-US"/>
          </a:p>
        </p:txBody>
      </p:sp>
    </p:spTree>
    <p:extLst>
      <p:ext uri="{BB962C8B-B14F-4D97-AF65-F5344CB8AC3E}">
        <p14:creationId xmlns:p14="http://schemas.microsoft.com/office/powerpoint/2010/main" val="8431201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Here are some examples of our global work groups and when they started.</a:t>
            </a: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24423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standards define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9316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When it comes to meeting the OpenChain industry standard for open source compliance, we are fostering a diverse series of options for our diverse range of stakeholders, from self-certification to independent compliance assessments to third party certification. For example, a company can use our free online questionnaire to self-certify without cost. Or they can hire a third party certifier to have outside confirmation of processes. It is up to the company and </a:t>
            </a:r>
            <a:r>
              <a:rPr lang="en-US" sz="1200" b="0" i="0" u="none" strike="noStrike" cap="none">
                <a:solidFill>
                  <a:schemeClr val="dk1"/>
                </a:solidFill>
                <a:latin typeface="Calibri"/>
                <a:ea typeface="Calibri"/>
                <a:cs typeface="Calibri"/>
                <a:sym typeface="Calibri"/>
              </a:rPr>
              <a:t>the market.</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46353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provide a wide range of reference materials and translations.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90650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9899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68817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66615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00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63395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609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4420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216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1452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5714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443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4845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These resources make a real difference to companies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2369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4623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0669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09441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691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8914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82826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1187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3385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4801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546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1830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3483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56794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785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51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549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523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295dd461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295dd461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014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4195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spTree>
    <p:extLst>
      <p:ext uri="{BB962C8B-B14F-4D97-AF65-F5344CB8AC3E}">
        <p14:creationId xmlns:p14="http://schemas.microsoft.com/office/powerpoint/2010/main" val="1314146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spTree>
    <p:extLst>
      <p:ext uri="{BB962C8B-B14F-4D97-AF65-F5344CB8AC3E}">
        <p14:creationId xmlns:p14="http://schemas.microsoft.com/office/powerpoint/2010/main" val="21163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pic>
        <p:nvPicPr>
          <p:cNvPr id="5" name="Picture 4" descr="A picture containing graphics, clipart, black and white, cartoon&#10;&#10;Description automatically generated">
            <a:extLst>
              <a:ext uri="{FF2B5EF4-FFF2-40B4-BE49-F238E27FC236}">
                <a16:creationId xmlns:a16="http://schemas.microsoft.com/office/drawing/2014/main" id="{FF7F76EF-038E-99D6-673D-5CD739E53272}"/>
              </a:ext>
            </a:extLst>
          </p:cNvPr>
          <p:cNvPicPr>
            <a:picLocks noChangeAspect="1"/>
          </p:cNvPicPr>
          <p:nvPr userDrawn="1"/>
        </p:nvPicPr>
        <p:blipFill>
          <a:blip r:embed="rId3"/>
          <a:stretch>
            <a:fillRect/>
          </a:stretch>
        </p:blipFill>
        <p:spPr>
          <a:xfrm>
            <a:off x="8777189" y="4860235"/>
            <a:ext cx="2983062" cy="1864414"/>
          </a:xfrm>
          <a:prstGeom prst="rect">
            <a:avLst/>
          </a:prstGeom>
        </p:spPr>
      </p:pic>
    </p:spTree>
    <p:extLst>
      <p:ext uri="{BB962C8B-B14F-4D97-AF65-F5344CB8AC3E}">
        <p14:creationId xmlns:p14="http://schemas.microsoft.com/office/powerpoint/2010/main" val="413084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pic>
        <p:nvPicPr>
          <p:cNvPr id="5" name="Picture 4" descr="A picture containing penguin, sketch, flightless bird, cartoon&#10;&#10;Description automatically generated">
            <a:extLst>
              <a:ext uri="{FF2B5EF4-FFF2-40B4-BE49-F238E27FC236}">
                <a16:creationId xmlns:a16="http://schemas.microsoft.com/office/drawing/2014/main" id="{D9F84FEE-2B4F-7A5C-E05F-5C276A1FBFB9}"/>
              </a:ext>
            </a:extLst>
          </p:cNvPr>
          <p:cNvPicPr>
            <a:picLocks noChangeAspect="1"/>
          </p:cNvPicPr>
          <p:nvPr userDrawn="1"/>
        </p:nvPicPr>
        <p:blipFill>
          <a:blip r:embed="rId3"/>
          <a:stretch>
            <a:fillRect/>
          </a:stretch>
        </p:blipFill>
        <p:spPr>
          <a:xfrm>
            <a:off x="8713910" y="5078896"/>
            <a:ext cx="3058057" cy="1628030"/>
          </a:xfrm>
          <a:prstGeom prst="rect">
            <a:avLst/>
          </a:prstGeom>
        </p:spPr>
      </p:pic>
    </p:spTree>
    <p:extLst>
      <p:ext uri="{BB962C8B-B14F-4D97-AF65-F5344CB8AC3E}">
        <p14:creationId xmlns:p14="http://schemas.microsoft.com/office/powerpoint/2010/main" val="1279919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pic>
        <p:nvPicPr>
          <p:cNvPr id="3" name="Picture 2" descr="A picture containing clipart, animated cartoon, illustration, graphics&#10;&#10;Description automatically generated">
            <a:extLst>
              <a:ext uri="{FF2B5EF4-FFF2-40B4-BE49-F238E27FC236}">
                <a16:creationId xmlns:a16="http://schemas.microsoft.com/office/drawing/2014/main" id="{9BF847B4-C99F-7F84-DE1C-0DA1EDFF77A9}"/>
              </a:ext>
            </a:extLst>
          </p:cNvPr>
          <p:cNvPicPr>
            <a:picLocks noChangeAspect="1"/>
          </p:cNvPicPr>
          <p:nvPr userDrawn="1"/>
        </p:nvPicPr>
        <p:blipFill>
          <a:blip r:embed="rId2"/>
          <a:stretch>
            <a:fillRect/>
          </a:stretch>
        </p:blipFill>
        <p:spPr>
          <a:xfrm>
            <a:off x="7509212" y="4532244"/>
            <a:ext cx="3364992" cy="2103120"/>
          </a:xfrm>
          <a:prstGeom prst="rect">
            <a:avLst/>
          </a:prstGeom>
        </p:spPr>
      </p:pic>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1096214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6"/>
        <p:cNvGrpSpPr/>
        <p:nvPr/>
      </p:nvGrpSpPr>
      <p:grpSpPr>
        <a:xfrm>
          <a:off x="0" y="0"/>
          <a:ext cx="0" cy="0"/>
          <a:chOff x="0" y="0"/>
          <a:chExt cx="0" cy="0"/>
        </a:xfrm>
      </p:grpSpPr>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2">
            <a:alphaModFix/>
          </a:blip>
          <a:srcRect/>
          <a:stretch/>
        </p:blipFill>
        <p:spPr>
          <a:xfrm>
            <a:off x="253780" y="6201600"/>
            <a:ext cx="1294373" cy="426467"/>
          </a:xfrm>
          <a:prstGeom prst="rect">
            <a:avLst/>
          </a:prstGeom>
          <a:noFill/>
          <a:ln>
            <a:noFill/>
          </a:ln>
        </p:spPr>
      </p:pic>
      <p:pic>
        <p:nvPicPr>
          <p:cNvPr id="4" name="Graphic 3">
            <a:extLst>
              <a:ext uri="{FF2B5EF4-FFF2-40B4-BE49-F238E27FC236}">
                <a16:creationId xmlns:a16="http://schemas.microsoft.com/office/drawing/2014/main" id="{90A20619-15D8-90E6-79A1-C7F6474514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54075" y="1324539"/>
            <a:ext cx="9083849" cy="1924050"/>
          </a:xfrm>
          <a:prstGeom prst="rect">
            <a:avLst/>
          </a:prstGeom>
        </p:spPr>
      </p:pic>
      <p:sp>
        <p:nvSpPr>
          <p:cNvPr id="5" name="Google Shape;14;p3">
            <a:extLst>
              <a:ext uri="{FF2B5EF4-FFF2-40B4-BE49-F238E27FC236}">
                <a16:creationId xmlns:a16="http://schemas.microsoft.com/office/drawing/2014/main" id="{77279616-5272-A72B-9451-947417C65995}"/>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3968593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96"/>
        <p:cNvGrpSpPr/>
        <p:nvPr/>
      </p:nvGrpSpPr>
      <p:grpSpPr>
        <a:xfrm>
          <a:off x="0" y="0"/>
          <a:ext cx="0" cy="0"/>
          <a:chOff x="0" y="0"/>
          <a:chExt cx="0" cy="0"/>
        </a:xfrm>
      </p:grpSpPr>
      <p:pic>
        <p:nvPicPr>
          <p:cNvPr id="4" name="Picture 3" descr="A picture containing penguin, flightless bird, cartoon, adaalie penguin&#10;&#10;Description automatically generated">
            <a:extLst>
              <a:ext uri="{FF2B5EF4-FFF2-40B4-BE49-F238E27FC236}">
                <a16:creationId xmlns:a16="http://schemas.microsoft.com/office/drawing/2014/main" id="{F1D6C79F-CAE8-188D-3921-EA71C667F654}"/>
              </a:ext>
            </a:extLst>
          </p:cNvPr>
          <p:cNvPicPr>
            <a:picLocks noChangeAspect="1"/>
          </p:cNvPicPr>
          <p:nvPr userDrawn="1"/>
        </p:nvPicPr>
        <p:blipFill>
          <a:blip r:embed="rId2"/>
          <a:stretch>
            <a:fillRect/>
          </a:stretch>
        </p:blipFill>
        <p:spPr>
          <a:xfrm>
            <a:off x="7509212" y="4532243"/>
            <a:ext cx="3927308" cy="2095823"/>
          </a:xfrm>
          <a:prstGeom prst="rect">
            <a:avLst/>
          </a:prstGeom>
        </p:spPr>
      </p:pic>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235091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6"/>
        <p:cNvGrpSpPr/>
        <p:nvPr/>
      </p:nvGrpSpPr>
      <p:grpSpPr>
        <a:xfrm>
          <a:off x="0" y="0"/>
          <a:ext cx="0" cy="0"/>
          <a:chOff x="0" y="0"/>
          <a:chExt cx="0" cy="0"/>
        </a:xfrm>
      </p:grpSpPr>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2">
            <a:alphaModFix/>
          </a:blip>
          <a:srcRect/>
          <a:stretch/>
        </p:blipFill>
        <p:spPr>
          <a:xfrm>
            <a:off x="253780" y="6201600"/>
            <a:ext cx="1294373" cy="426467"/>
          </a:xfrm>
          <a:prstGeom prst="rect">
            <a:avLst/>
          </a:prstGeom>
          <a:noFill/>
          <a:ln>
            <a:noFill/>
          </a:ln>
        </p:spPr>
      </p:pic>
      <p:pic>
        <p:nvPicPr>
          <p:cNvPr id="2" name="Picture 1">
            <a:extLst>
              <a:ext uri="{FF2B5EF4-FFF2-40B4-BE49-F238E27FC236}">
                <a16:creationId xmlns:a16="http://schemas.microsoft.com/office/drawing/2014/main" id="{959A54A7-678D-2264-346A-43347A63E41E}"/>
              </a:ext>
            </a:extLst>
          </p:cNvPr>
          <p:cNvPicPr>
            <a:picLocks noChangeAspect="1"/>
          </p:cNvPicPr>
          <p:nvPr userDrawn="1"/>
        </p:nvPicPr>
        <p:blipFill>
          <a:blip r:embed="rId3"/>
          <a:stretch>
            <a:fillRect/>
          </a:stretch>
        </p:blipFill>
        <p:spPr>
          <a:xfrm>
            <a:off x="2150299" y="1403477"/>
            <a:ext cx="7891402" cy="4198225"/>
          </a:xfrm>
          <a:prstGeom prst="rect">
            <a:avLst/>
          </a:prstGeom>
        </p:spPr>
      </p:pic>
      <p:sp>
        <p:nvSpPr>
          <p:cNvPr id="3" name="Google Shape;14;p3">
            <a:extLst>
              <a:ext uri="{FF2B5EF4-FFF2-40B4-BE49-F238E27FC236}">
                <a16:creationId xmlns:a16="http://schemas.microsoft.com/office/drawing/2014/main" id="{0E2837CD-8ACB-9CBA-7979-7BC2D88E90E3}"/>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864702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3" name="Picture 2" descr="A picture containing graphics, clipart, black and white, cartoon&#10;&#10;Description automatically generated">
            <a:extLst>
              <a:ext uri="{FF2B5EF4-FFF2-40B4-BE49-F238E27FC236}">
                <a16:creationId xmlns:a16="http://schemas.microsoft.com/office/drawing/2014/main" id="{7CBC9D7F-728B-4740-F662-043B3478D97F}"/>
              </a:ext>
            </a:extLst>
          </p:cNvPr>
          <p:cNvPicPr>
            <a:picLocks noChangeAspect="1"/>
          </p:cNvPicPr>
          <p:nvPr userDrawn="1"/>
        </p:nvPicPr>
        <p:blipFill>
          <a:blip r:embed="rId4"/>
          <a:stretch>
            <a:fillRect/>
          </a:stretch>
        </p:blipFill>
        <p:spPr>
          <a:xfrm>
            <a:off x="7705535" y="4190451"/>
            <a:ext cx="4054716" cy="2534198"/>
          </a:xfrm>
          <a:prstGeom prst="rect">
            <a:avLst/>
          </a:prstGeom>
        </p:spPr>
      </p:pic>
      <p:sp>
        <p:nvSpPr>
          <p:cNvPr id="2" name="Google Shape;10;p15">
            <a:extLst>
              <a:ext uri="{FF2B5EF4-FFF2-40B4-BE49-F238E27FC236}">
                <a16:creationId xmlns:a16="http://schemas.microsoft.com/office/drawing/2014/main" id="{E2745F97-4770-C5F7-E342-64C306E89ED4}"/>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1431215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5" name="Picture 4" descr="A picture containing penguin, sketch, flightless bird, cartoon&#10;&#10;Description automatically generated">
            <a:extLst>
              <a:ext uri="{FF2B5EF4-FFF2-40B4-BE49-F238E27FC236}">
                <a16:creationId xmlns:a16="http://schemas.microsoft.com/office/drawing/2014/main" id="{490CB416-9B3E-5737-C32D-9D93078AD252}"/>
              </a:ext>
            </a:extLst>
          </p:cNvPr>
          <p:cNvPicPr>
            <a:picLocks noChangeAspect="1"/>
          </p:cNvPicPr>
          <p:nvPr userDrawn="1"/>
        </p:nvPicPr>
        <p:blipFill>
          <a:blip r:embed="rId2"/>
          <a:stretch>
            <a:fillRect/>
          </a:stretch>
        </p:blipFill>
        <p:spPr>
          <a:xfrm>
            <a:off x="7226212" y="4286884"/>
            <a:ext cx="4545755" cy="2420042"/>
          </a:xfrm>
          <a:prstGeom prst="rect">
            <a:avLst/>
          </a:prstGeom>
        </p:spPr>
      </p:pic>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3">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4">
            <a:alphaModFix/>
          </a:blip>
          <a:srcRect/>
          <a:stretch/>
        </p:blipFill>
        <p:spPr>
          <a:xfrm>
            <a:off x="3046102" y="5496905"/>
            <a:ext cx="1440365" cy="824404"/>
          </a:xfrm>
          <a:prstGeom prst="rect">
            <a:avLst/>
          </a:prstGeom>
          <a:noFill/>
          <a:ln>
            <a:noFill/>
          </a:ln>
        </p:spPr>
      </p:pic>
      <p:sp>
        <p:nvSpPr>
          <p:cNvPr id="2" name="Google Shape;10;p15">
            <a:extLst>
              <a:ext uri="{FF2B5EF4-FFF2-40B4-BE49-F238E27FC236}">
                <a16:creationId xmlns:a16="http://schemas.microsoft.com/office/drawing/2014/main" id="{05230CC0-7E4B-96AF-22EC-650B8548FFE9}"/>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2726310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sp>
        <p:nvSpPr>
          <p:cNvPr id="3" name="Google Shape;10;p15">
            <a:extLst>
              <a:ext uri="{FF2B5EF4-FFF2-40B4-BE49-F238E27FC236}">
                <a16:creationId xmlns:a16="http://schemas.microsoft.com/office/drawing/2014/main" id="{21DA5977-6B74-0C30-99C5-022A74B2D6FD}"/>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710281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2" name="Picture 1" descr="A picture containing graphics, clipart, black and white, cartoon&#10;&#10;Description automatically generated">
            <a:extLst>
              <a:ext uri="{FF2B5EF4-FFF2-40B4-BE49-F238E27FC236}">
                <a16:creationId xmlns:a16="http://schemas.microsoft.com/office/drawing/2014/main" id="{D9FFCFEC-93F3-D51F-8777-FA481DFDF65E}"/>
              </a:ext>
            </a:extLst>
          </p:cNvPr>
          <p:cNvPicPr>
            <a:picLocks noChangeAspect="1"/>
          </p:cNvPicPr>
          <p:nvPr userDrawn="1"/>
        </p:nvPicPr>
        <p:blipFill>
          <a:blip r:embed="rId4"/>
          <a:stretch>
            <a:fillRect/>
          </a:stretch>
        </p:blipFill>
        <p:spPr>
          <a:xfrm>
            <a:off x="7705535" y="4190451"/>
            <a:ext cx="4054716" cy="2534198"/>
          </a:xfrm>
          <a:prstGeom prst="rect">
            <a:avLst/>
          </a:prstGeom>
        </p:spPr>
      </p:pic>
      <p:sp>
        <p:nvSpPr>
          <p:cNvPr id="4" name="Google Shape;10;p15">
            <a:extLst>
              <a:ext uri="{FF2B5EF4-FFF2-40B4-BE49-F238E27FC236}">
                <a16:creationId xmlns:a16="http://schemas.microsoft.com/office/drawing/2014/main" id="{08C2542E-BB90-500C-AD17-DAEB48923B91}"/>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2068884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2" name="Picture 1" descr="A picture containing penguin, sketch, flightless bird, cartoon&#10;&#10;Description automatically generated">
            <a:extLst>
              <a:ext uri="{FF2B5EF4-FFF2-40B4-BE49-F238E27FC236}">
                <a16:creationId xmlns:a16="http://schemas.microsoft.com/office/drawing/2014/main" id="{ABA69610-570A-8775-7C1A-5FA64A73A4F3}"/>
              </a:ext>
            </a:extLst>
          </p:cNvPr>
          <p:cNvPicPr>
            <a:picLocks noChangeAspect="1"/>
          </p:cNvPicPr>
          <p:nvPr userDrawn="1"/>
        </p:nvPicPr>
        <p:blipFill>
          <a:blip r:embed="rId4"/>
          <a:stretch>
            <a:fillRect/>
          </a:stretch>
        </p:blipFill>
        <p:spPr>
          <a:xfrm>
            <a:off x="7226212" y="4286884"/>
            <a:ext cx="4545755" cy="2420042"/>
          </a:xfrm>
          <a:prstGeom prst="rect">
            <a:avLst/>
          </a:prstGeom>
        </p:spPr>
      </p:pic>
      <p:sp>
        <p:nvSpPr>
          <p:cNvPr id="4" name="Google Shape;10;p15">
            <a:extLst>
              <a:ext uri="{FF2B5EF4-FFF2-40B4-BE49-F238E27FC236}">
                <a16:creationId xmlns:a16="http://schemas.microsoft.com/office/drawing/2014/main" id="{4D5B7B9B-3B91-AA89-48B7-69AE38048DF5}"/>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16468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311667" y="1172167"/>
            <a:ext cx="11634000" cy="5307600"/>
          </a:xfrm>
          <a:prstGeom prst="rect">
            <a:avLst/>
          </a:prstGeom>
          <a:noFill/>
          <a:ln>
            <a:noFill/>
          </a:ln>
        </p:spPr>
        <p:txBody>
          <a:bodyPr spcFirstLastPara="1" wrap="square" lIns="91425" tIns="91425" rIns="91425" bIns="91425" anchor="t" anchorCtr="0">
            <a:noAutofit/>
          </a:bodyPr>
          <a:lstStyle>
            <a:lvl1pPr marL="609585" marR="0" lvl="0" indent="-457189" algn="l" rtl="0">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9927921" y="118804"/>
            <a:ext cx="2053112" cy="1175115"/>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1632368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9927921" y="118804"/>
            <a:ext cx="2053112" cy="1175115"/>
          </a:xfrm>
          <a:prstGeom prst="rect">
            <a:avLst/>
          </a:prstGeom>
        </p:spPr>
      </p:pic>
      <p:pic>
        <p:nvPicPr>
          <p:cNvPr id="3" name="Google Shape;44;p18">
            <a:extLst>
              <a:ext uri="{FF2B5EF4-FFF2-40B4-BE49-F238E27FC236}">
                <a16:creationId xmlns:a16="http://schemas.microsoft.com/office/drawing/2014/main" id="{70359C3E-AD60-C00A-ADDC-F612A002DFF9}"/>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
        <p:nvSpPr>
          <p:cNvPr id="4" name="Google Shape;14;p3">
            <a:extLst>
              <a:ext uri="{FF2B5EF4-FFF2-40B4-BE49-F238E27FC236}">
                <a16:creationId xmlns:a16="http://schemas.microsoft.com/office/drawing/2014/main" id="{3DEDA0B5-4776-F3FC-B8F4-C05122FF005A}"/>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729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9927921" y="118804"/>
            <a:ext cx="2053112" cy="1175115"/>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894599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8" r:id="rId2"/>
    <p:sldLayoutId id="2147483679" r:id="rId3"/>
    <p:sldLayoutId id="2147483674" r:id="rId4"/>
    <p:sldLayoutId id="2147483680" r:id="rId5"/>
    <p:sldLayoutId id="2147483681" r:id="rId6"/>
    <p:sldLayoutId id="2147483665" r:id="rId7"/>
    <p:sldLayoutId id="2147483670" r:id="rId8"/>
    <p:sldLayoutId id="2147483673" r:id="rId9"/>
    <p:sldLayoutId id="2147483672" r:id="rId10"/>
    <p:sldLayoutId id="2147483682" r:id="rId11"/>
    <p:sldLayoutId id="2147483683" r:id="rId12"/>
    <p:sldLayoutId id="2147483669" r:id="rId13"/>
    <p:sldLayoutId id="2147483677"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3778"/>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0800" marR="0" lvl="0" indent="0" algn="l" rtl="0">
        <a:lnSpc>
          <a:spcPct val="100000"/>
        </a:lnSpc>
        <a:spcBef>
          <a:spcPts val="0"/>
        </a:spcBef>
        <a:spcAft>
          <a:spcPts val="0"/>
        </a:spcAft>
        <a:buClr>
          <a:srgbClr val="000000"/>
        </a:buClr>
        <a:buFont typeface="Arial"/>
        <a:buNone/>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6" Type="http://schemas.openxmlformats.org/officeDocument/2006/relationships/image" Target="../media/image50.png"/><Relationship Id="rId21" Type="http://schemas.openxmlformats.org/officeDocument/2006/relationships/image" Target="../media/image45.jpeg"/><Relationship Id="rId34" Type="http://schemas.openxmlformats.org/officeDocument/2006/relationships/image" Target="../media/image58.png"/><Relationship Id="rId42" Type="http://schemas.openxmlformats.org/officeDocument/2006/relationships/image" Target="../media/image65.png"/><Relationship Id="rId47" Type="http://schemas.openxmlformats.org/officeDocument/2006/relationships/image" Target="../media/image70.png"/><Relationship Id="rId50" Type="http://schemas.openxmlformats.org/officeDocument/2006/relationships/image" Target="../media/image73.gif"/><Relationship Id="rId55" Type="http://schemas.openxmlformats.org/officeDocument/2006/relationships/image" Target="../media/image78.png"/><Relationship Id="rId63" Type="http://schemas.openxmlformats.org/officeDocument/2006/relationships/image" Target="../media/image86.jpg"/><Relationship Id="rId7" Type="http://schemas.openxmlformats.org/officeDocument/2006/relationships/image" Target="../media/image31.png"/><Relationship Id="rId2" Type="http://schemas.openxmlformats.org/officeDocument/2006/relationships/notesSlide" Target="../notesSlides/notesSlide11.xml"/><Relationship Id="rId16" Type="http://schemas.openxmlformats.org/officeDocument/2006/relationships/image" Target="../media/image40.jpeg"/><Relationship Id="rId29" Type="http://schemas.openxmlformats.org/officeDocument/2006/relationships/image" Target="../media/image53.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jpg"/><Relationship Id="rId37" Type="http://schemas.openxmlformats.org/officeDocument/2006/relationships/image" Target="../media/image60.jpeg"/><Relationship Id="rId40" Type="http://schemas.openxmlformats.org/officeDocument/2006/relationships/image" Target="../media/image63.png"/><Relationship Id="rId45" Type="http://schemas.openxmlformats.org/officeDocument/2006/relationships/image" Target="../media/image68.png"/><Relationship Id="rId53" Type="http://schemas.openxmlformats.org/officeDocument/2006/relationships/image" Target="../media/image76.png"/><Relationship Id="rId58" Type="http://schemas.openxmlformats.org/officeDocument/2006/relationships/image" Target="../media/image81.png"/><Relationship Id="rId66" Type="http://schemas.openxmlformats.org/officeDocument/2006/relationships/image" Target="../media/image89.png"/><Relationship Id="rId5" Type="http://schemas.openxmlformats.org/officeDocument/2006/relationships/image" Target="../media/image29.png"/><Relationship Id="rId61" Type="http://schemas.openxmlformats.org/officeDocument/2006/relationships/image" Target="../media/image84.png"/><Relationship Id="rId19" Type="http://schemas.openxmlformats.org/officeDocument/2006/relationships/image" Target="../media/image43.png"/><Relationship Id="rId14" Type="http://schemas.openxmlformats.org/officeDocument/2006/relationships/image" Target="../media/image38.jpe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hyperlink" Target="https://www.pwc.de/en/digitale-transformation/pwc-bitkom-study-open-source-monitor-2021.pdf" TargetMode="External"/><Relationship Id="rId43" Type="http://schemas.openxmlformats.org/officeDocument/2006/relationships/image" Target="../media/image66.jpg"/><Relationship Id="rId48" Type="http://schemas.openxmlformats.org/officeDocument/2006/relationships/image" Target="../media/image71.png"/><Relationship Id="rId56" Type="http://schemas.openxmlformats.org/officeDocument/2006/relationships/image" Target="../media/image79.jpg"/><Relationship Id="rId64" Type="http://schemas.openxmlformats.org/officeDocument/2006/relationships/image" Target="../media/image87.png"/><Relationship Id="rId8" Type="http://schemas.openxmlformats.org/officeDocument/2006/relationships/image" Target="../media/image32.png"/><Relationship Id="rId51" Type="http://schemas.openxmlformats.org/officeDocument/2006/relationships/image" Target="../media/image74.png"/><Relationship Id="rId3" Type="http://schemas.openxmlformats.org/officeDocument/2006/relationships/image" Target="../media/image27.png"/><Relationship Id="rId12" Type="http://schemas.openxmlformats.org/officeDocument/2006/relationships/image" Target="../media/image36.jpe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jpg"/><Relationship Id="rId38" Type="http://schemas.openxmlformats.org/officeDocument/2006/relationships/image" Target="../media/image61.png"/><Relationship Id="rId46" Type="http://schemas.openxmlformats.org/officeDocument/2006/relationships/image" Target="../media/image69.png"/><Relationship Id="rId59" Type="http://schemas.openxmlformats.org/officeDocument/2006/relationships/image" Target="../media/image82.png"/><Relationship Id="rId20" Type="http://schemas.openxmlformats.org/officeDocument/2006/relationships/image" Target="../media/image44.png"/><Relationship Id="rId41" Type="http://schemas.openxmlformats.org/officeDocument/2006/relationships/image" Target="../media/image64.jpeg"/><Relationship Id="rId54" Type="http://schemas.openxmlformats.org/officeDocument/2006/relationships/image" Target="../media/image77.png"/><Relationship Id="rId6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30.png"/><Relationship Id="rId15" Type="http://schemas.openxmlformats.org/officeDocument/2006/relationships/image" Target="../media/image39.jpe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59.png"/><Relationship Id="rId49" Type="http://schemas.openxmlformats.org/officeDocument/2006/relationships/image" Target="../media/image72.png"/><Relationship Id="rId57" Type="http://schemas.openxmlformats.org/officeDocument/2006/relationships/image" Target="../media/image80.png"/><Relationship Id="rId10" Type="http://schemas.openxmlformats.org/officeDocument/2006/relationships/image" Target="../media/image34.png"/><Relationship Id="rId31" Type="http://schemas.openxmlformats.org/officeDocument/2006/relationships/image" Target="../media/image55.png"/><Relationship Id="rId44" Type="http://schemas.openxmlformats.org/officeDocument/2006/relationships/image" Target="../media/image67.png"/><Relationship Id="rId52" Type="http://schemas.openxmlformats.org/officeDocument/2006/relationships/image" Target="../media/image75.png"/><Relationship Id="rId60" Type="http://schemas.openxmlformats.org/officeDocument/2006/relationships/image" Target="../media/image83.png"/><Relationship Id="rId65" Type="http://schemas.openxmlformats.org/officeDocument/2006/relationships/image" Target="../media/image88.png"/><Relationship Id="rId4" Type="http://schemas.openxmlformats.org/officeDocument/2006/relationships/image" Target="../media/image28.png"/><Relationship Id="rId9" Type="http://schemas.openxmlformats.org/officeDocument/2006/relationships/image" Target="../media/image33.png"/><Relationship Id="rId13" Type="http://schemas.openxmlformats.org/officeDocument/2006/relationships/image" Target="../media/image37.jpeg"/><Relationship Id="rId18" Type="http://schemas.openxmlformats.org/officeDocument/2006/relationships/image" Target="../media/image42.png"/><Relationship Id="rId39" Type="http://schemas.openxmlformats.org/officeDocument/2006/relationships/image" Target="../media/image6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jpg"/><Relationship Id="rId34" Type="http://schemas.openxmlformats.org/officeDocument/2006/relationships/image" Target="../media/image121.png"/><Relationship Id="rId42" Type="http://schemas.openxmlformats.org/officeDocument/2006/relationships/image" Target="../media/image129.png"/><Relationship Id="rId7" Type="http://schemas.openxmlformats.org/officeDocument/2006/relationships/image" Target="../media/image94.png"/><Relationship Id="rId2" Type="http://schemas.openxmlformats.org/officeDocument/2006/relationships/notesSlide" Target="../notesSlides/notesSlide12.xml"/><Relationship Id="rId16" Type="http://schemas.openxmlformats.org/officeDocument/2006/relationships/image" Target="../media/image103.png"/><Relationship Id="rId20" Type="http://schemas.openxmlformats.org/officeDocument/2006/relationships/image" Target="../media/image107.png"/><Relationship Id="rId29" Type="http://schemas.openxmlformats.org/officeDocument/2006/relationships/image" Target="../media/image116.png"/><Relationship Id="rId41" Type="http://schemas.openxmlformats.org/officeDocument/2006/relationships/image" Target="../media/image128.png"/><Relationship Id="rId1" Type="http://schemas.openxmlformats.org/officeDocument/2006/relationships/slideLayout" Target="../slideLayouts/slideLayout9.xml"/><Relationship Id="rId6" Type="http://schemas.openxmlformats.org/officeDocument/2006/relationships/image" Target="../media/image93.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10" Type="http://schemas.openxmlformats.org/officeDocument/2006/relationships/image" Target="../media/image97.jp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jp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8" Type="http://schemas.openxmlformats.org/officeDocument/2006/relationships/image" Target="../media/image95.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www.pwc.de/en/digitale-transformation/pwc-bitkom-study-open-source-monitor-2021.pdf" TargetMode="External"/><Relationship Id="rId4" Type="http://schemas.openxmlformats.org/officeDocument/2006/relationships/image" Target="../media/image136.png"/></Relationships>
</file>

<file path=ppt/slides/_rels/slide2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7.png"/><Relationship Id="rId7" Type="http://schemas.openxmlformats.org/officeDocument/2006/relationships/image" Target="../media/image14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89.png"/><Relationship Id="rId4" Type="http://schemas.openxmlformats.org/officeDocument/2006/relationships/image" Target="../media/image13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44.jpg"/><Relationship Id="rId4" Type="http://schemas.openxmlformats.org/officeDocument/2006/relationships/image" Target="../media/image1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46.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152.png"/><Relationship Id="rId4" Type="http://schemas.openxmlformats.org/officeDocument/2006/relationships/image" Target="../media/image151.png"/></Relationships>
</file>

<file path=ppt/slides/_rels/slide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156.png"/><Relationship Id="rId4" Type="http://schemas.openxmlformats.org/officeDocument/2006/relationships/image" Target="../media/image155.png"/></Relationships>
</file>

<file path=ppt/slides/_rels/slide3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158.png"/></Relationships>
</file>

<file path=ppt/slides/_rels/slide3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16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OpenChain-Project/License-Compliance-Specification/issues" TargetMode="External"/><Relationship Id="rId7" Type="http://schemas.openxmlformats.org/officeDocument/2006/relationships/hyperlink" Target="https://github.com/OpenChain-Project/Meeting-Minutes/tree/main/Slides"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github.com/OpenChain-Project/Security-Assurance-Specification/blob/main/Security-Assurance-Specification/2.0/en/openchain-security-specification-2.0.md" TargetMode="External"/><Relationship Id="rId5" Type="http://schemas.openxmlformats.org/officeDocument/2006/relationships/hyperlink" Target="https://github.com/OpenChain-Project/License-Compliance-Specification/blob/master/3.0/en/openchain-license-compliance-3.0.md" TargetMode="External"/><Relationship Id="rId4" Type="http://schemas.openxmlformats.org/officeDocument/2006/relationships/hyperlink" Target="https://github.com/OpenChain-Project/Security-Assurance-Specification/issu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docs.google.com/spreadsheets/d/1yh3wPTRyRZ0NmYh5V5JtXeknlYGYe53BtyLIMSFsoTY/edit#gid=208806775"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hyperlink" Target="https://www.openchainproject.org/news/2023/05/15/2nd-meeting-legal-wg" TargetMode="External"/><Relationship Id="rId4" Type="http://schemas.openxmlformats.org/officeDocument/2006/relationships/hyperlink" Target="https://github.com/OpenChain-Project/Reference-Material/tree/master/General-Compliance-Support-Material/Risk-Grid"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2" name="Title 1">
            <a:extLst>
              <a:ext uri="{FF2B5EF4-FFF2-40B4-BE49-F238E27FC236}">
                <a16:creationId xmlns:a16="http://schemas.microsoft.com/office/drawing/2014/main" id="{71266536-E540-45AD-550F-9DCF06160FB5}"/>
              </a:ext>
            </a:extLst>
          </p:cNvPr>
          <p:cNvSpPr>
            <a:spLocks noGrp="1"/>
          </p:cNvSpPr>
          <p:nvPr>
            <p:ph type="ctrTitle"/>
          </p:nvPr>
        </p:nvSpPr>
        <p:spPr>
          <a:xfrm>
            <a:off x="797467" y="1635171"/>
            <a:ext cx="7378000" cy="2526000"/>
          </a:xfrm>
          <a:prstGeom prst="rect">
            <a:avLst/>
          </a:prstGeom>
        </p:spPr>
        <p:txBody>
          <a:bodyPr/>
          <a:lstStyle/>
          <a:p>
            <a:r>
              <a:rPr lang="en-US" dirty="0"/>
              <a:t>The OpenChain Project</a:t>
            </a:r>
          </a:p>
        </p:txBody>
      </p:sp>
      <p:sp>
        <p:nvSpPr>
          <p:cNvPr id="4" name="Subtitle 3">
            <a:extLst>
              <a:ext uri="{FF2B5EF4-FFF2-40B4-BE49-F238E27FC236}">
                <a16:creationId xmlns:a16="http://schemas.microsoft.com/office/drawing/2014/main" id="{161ACA41-C1D6-AD45-7F8F-725477264933}"/>
              </a:ext>
            </a:extLst>
          </p:cNvPr>
          <p:cNvSpPr>
            <a:spLocks noGrp="1"/>
          </p:cNvSpPr>
          <p:nvPr>
            <p:ph type="subTitle" idx="1"/>
          </p:nvPr>
        </p:nvSpPr>
        <p:spPr/>
        <p:txBody>
          <a:bodyPr>
            <a:normAutofit fontScale="92500"/>
          </a:bodyPr>
          <a:lstStyle/>
          <a:p>
            <a:r>
              <a:rPr lang="en-US" sz="2400" dirty="0"/>
              <a:t>Creating And Maintaining The Standards For Open Source Licensing And Security</a:t>
            </a:r>
          </a:p>
        </p:txBody>
      </p:sp>
    </p:spTree>
    <p:extLst>
      <p:ext uri="{BB962C8B-B14F-4D97-AF65-F5344CB8AC3E}">
        <p14:creationId xmlns:p14="http://schemas.microsoft.com/office/powerpoint/2010/main" val="214772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8" name="Picture 7" descr="A picture containing heart, valentine's day, red&#10;&#10;Description automatically generated">
            <a:extLst>
              <a:ext uri="{FF2B5EF4-FFF2-40B4-BE49-F238E27FC236}">
                <a16:creationId xmlns:a16="http://schemas.microsoft.com/office/drawing/2014/main" id="{31FD5DC7-8CCD-3185-B431-027E1C511337}"/>
              </a:ext>
            </a:extLst>
          </p:cNvPr>
          <p:cNvPicPr>
            <a:picLocks noChangeAspect="1"/>
          </p:cNvPicPr>
          <p:nvPr/>
        </p:nvPicPr>
        <p:blipFill>
          <a:blip r:embed="rId3"/>
          <a:stretch>
            <a:fillRect/>
          </a:stretch>
        </p:blipFill>
        <p:spPr>
          <a:xfrm>
            <a:off x="318728" y="3480718"/>
            <a:ext cx="2940385" cy="1953103"/>
          </a:xfrm>
          <a:prstGeom prst="rect">
            <a:avLst/>
          </a:prstGeom>
        </p:spPr>
      </p:pic>
      <p:pic>
        <p:nvPicPr>
          <p:cNvPr id="3" name="Picture 2" descr="A picture containing land vehicle, wheel, vehicle, car&#10;&#10;Description automatically generated">
            <a:extLst>
              <a:ext uri="{FF2B5EF4-FFF2-40B4-BE49-F238E27FC236}">
                <a16:creationId xmlns:a16="http://schemas.microsoft.com/office/drawing/2014/main" id="{55569FB5-6935-7A6D-438E-F0069E03FDF1}"/>
              </a:ext>
            </a:extLst>
          </p:cNvPr>
          <p:cNvPicPr>
            <a:picLocks noChangeAspect="1"/>
          </p:cNvPicPr>
          <p:nvPr/>
        </p:nvPicPr>
        <p:blipFill>
          <a:blip r:embed="rId4"/>
          <a:stretch>
            <a:fillRect/>
          </a:stretch>
        </p:blipFill>
        <p:spPr>
          <a:xfrm>
            <a:off x="5155192" y="2142485"/>
            <a:ext cx="7036808" cy="3902767"/>
          </a:xfrm>
          <a:prstGeom prst="rect">
            <a:avLst/>
          </a:prstGeom>
        </p:spPr>
      </p:pic>
      <p:pic>
        <p:nvPicPr>
          <p:cNvPr id="4" name="Picture 3" descr="A picture containing font, text, graphics, graphic design&#10;&#10;Description automatically generated">
            <a:extLst>
              <a:ext uri="{FF2B5EF4-FFF2-40B4-BE49-F238E27FC236}">
                <a16:creationId xmlns:a16="http://schemas.microsoft.com/office/drawing/2014/main" id="{B564AC37-C06A-4CC3-12F0-DA9C0989CED7}"/>
              </a:ext>
            </a:extLst>
          </p:cNvPr>
          <p:cNvPicPr>
            <a:picLocks noChangeAspect="1"/>
          </p:cNvPicPr>
          <p:nvPr/>
        </p:nvPicPr>
        <p:blipFill>
          <a:blip r:embed="rId5"/>
          <a:stretch>
            <a:fillRect/>
          </a:stretch>
        </p:blipFill>
        <p:spPr>
          <a:xfrm>
            <a:off x="415600" y="1652227"/>
            <a:ext cx="6017667" cy="1515116"/>
          </a:xfrm>
          <a:prstGeom prst="rect">
            <a:avLst/>
          </a:prstGeom>
        </p:spPr>
      </p:pic>
      <p:sp>
        <p:nvSpPr>
          <p:cNvPr id="5" name="TextBox 4">
            <a:extLst>
              <a:ext uri="{FF2B5EF4-FFF2-40B4-BE49-F238E27FC236}">
                <a16:creationId xmlns:a16="http://schemas.microsoft.com/office/drawing/2014/main" id="{4BF40E2B-8B5D-C607-0F4B-4573D8CB01B9}"/>
              </a:ext>
            </a:extLst>
          </p:cNvPr>
          <p:cNvSpPr txBox="1"/>
          <p:nvPr/>
        </p:nvSpPr>
        <p:spPr>
          <a:xfrm>
            <a:off x="6206836" y="6125139"/>
            <a:ext cx="2706190" cy="379656"/>
          </a:xfrm>
          <a:prstGeom prst="rect">
            <a:avLst/>
          </a:prstGeom>
          <a:noFill/>
        </p:spPr>
        <p:txBody>
          <a:bodyPr wrap="none" rtlCol="0">
            <a:spAutoFit/>
          </a:bodyPr>
          <a:lstStyle/>
          <a:p>
            <a:r>
              <a:rPr lang="en-US" sz="1867" dirty="0">
                <a:solidFill>
                  <a:srgbClr val="FF0000"/>
                </a:solidFill>
              </a:rPr>
              <a:t>(not an official VW ID.4)</a:t>
            </a:r>
          </a:p>
        </p:txBody>
      </p:sp>
      <p:pic>
        <p:nvPicPr>
          <p:cNvPr id="6" name="Picture 5" descr="A person smiling at the camera&#10;&#10;Description automatically generated with medium confidence">
            <a:extLst>
              <a:ext uri="{FF2B5EF4-FFF2-40B4-BE49-F238E27FC236}">
                <a16:creationId xmlns:a16="http://schemas.microsoft.com/office/drawing/2014/main" id="{328C95F3-7894-B363-3263-E41746DF325C}"/>
              </a:ext>
            </a:extLst>
          </p:cNvPr>
          <p:cNvPicPr>
            <a:picLocks noChangeAspect="1"/>
          </p:cNvPicPr>
          <p:nvPr/>
        </p:nvPicPr>
        <p:blipFill>
          <a:blip r:embed="rId6"/>
          <a:stretch>
            <a:fillRect/>
          </a:stretch>
        </p:blipFill>
        <p:spPr>
          <a:xfrm>
            <a:off x="739396" y="4093867"/>
            <a:ext cx="1693333" cy="1693333"/>
          </a:xfrm>
          <a:prstGeom prst="rect">
            <a:avLst/>
          </a:prstGeom>
        </p:spPr>
      </p:pic>
      <p:sp>
        <p:nvSpPr>
          <p:cNvPr id="13" name="Title 12">
            <a:extLst>
              <a:ext uri="{FF2B5EF4-FFF2-40B4-BE49-F238E27FC236}">
                <a16:creationId xmlns:a16="http://schemas.microsoft.com/office/drawing/2014/main" id="{E17EAF76-EEE6-7D81-E400-AA3E62C7CAF7}"/>
              </a:ext>
            </a:extLst>
          </p:cNvPr>
          <p:cNvSpPr>
            <a:spLocks noGrp="1"/>
          </p:cNvSpPr>
          <p:nvPr>
            <p:ph type="title"/>
          </p:nvPr>
        </p:nvSpPr>
        <p:spPr/>
        <p:txBody>
          <a:bodyPr/>
          <a:lstStyle/>
          <a:p>
            <a:r>
              <a:rPr lang="en-US" dirty="0">
                <a:solidFill>
                  <a:srgbClr val="003778"/>
                </a:solidFill>
              </a:rPr>
              <a:t>Our Newest Board Member: CARIAD for VW</a:t>
            </a:r>
            <a:endParaRPr lang="en-US" dirty="0"/>
          </a:p>
        </p:txBody>
      </p:sp>
    </p:spTree>
    <p:extLst>
      <p:ext uri="{BB962C8B-B14F-4D97-AF65-F5344CB8AC3E}">
        <p14:creationId xmlns:p14="http://schemas.microsoft.com/office/powerpoint/2010/main" val="377397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8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dirty="0">
                <a:solidFill>
                  <a:srgbClr val="003778"/>
                </a:solidFill>
                <a:latin typeface="+mn-lt"/>
              </a:rPr>
              <a:t>Members Represent Over 5.9 Trillion USD In Market Value</a:t>
            </a:r>
          </a:p>
        </p:txBody>
      </p:sp>
    </p:spTree>
    <p:extLst>
      <p:ext uri="{BB962C8B-B14F-4D97-AF65-F5344CB8AC3E}">
        <p14:creationId xmlns:p14="http://schemas.microsoft.com/office/powerpoint/2010/main" val="4040527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8" name="Title 17">
            <a:extLst>
              <a:ext uri="{FF2B5EF4-FFF2-40B4-BE49-F238E27FC236}">
                <a16:creationId xmlns:a16="http://schemas.microsoft.com/office/drawing/2014/main" id="{F6BCDACD-9CCF-F144-B82F-CF106AF842FD}"/>
              </a:ext>
            </a:extLst>
          </p:cNvPr>
          <p:cNvSpPr>
            <a:spLocks noGrp="1"/>
          </p:cNvSpPr>
          <p:nvPr>
            <p:ph type="title"/>
          </p:nvPr>
        </p:nvSpPr>
        <p:spPr/>
        <p:txBody>
          <a:bodyPr/>
          <a:lstStyle/>
          <a:p>
            <a:r>
              <a:rPr lang="en-US" dirty="0"/>
              <a:t>Broader Community</a:t>
            </a:r>
          </a:p>
        </p:txBody>
      </p:sp>
      <p:sp>
        <p:nvSpPr>
          <p:cNvPr id="2" name="Text Placeholder 1">
            <a:extLst>
              <a:ext uri="{FF2B5EF4-FFF2-40B4-BE49-F238E27FC236}">
                <a16:creationId xmlns:a16="http://schemas.microsoft.com/office/drawing/2014/main" id="{2044F383-A665-CF63-9DED-2C39F64312B1}"/>
              </a:ext>
            </a:extLst>
          </p:cNvPr>
          <p:cNvSpPr>
            <a:spLocks noGrp="1"/>
          </p:cNvSpPr>
          <p:nvPr>
            <p:ph type="body" idx="1"/>
          </p:nvPr>
        </p:nvSpPr>
        <p:spPr>
          <a:xfrm>
            <a:off x="311667" y="1172163"/>
            <a:ext cx="4761374" cy="4852852"/>
          </a:xfrm>
        </p:spPr>
        <p:txBody>
          <a:bodyPr/>
          <a:lstStyle/>
          <a:p>
            <a:pPr marL="152396" indent="0">
              <a:buNone/>
            </a:pPr>
            <a:r>
              <a:rPr lang="en-US" sz="2000" b="1" dirty="0"/>
              <a:t>Main Work Groups:</a:t>
            </a:r>
          </a:p>
          <a:p>
            <a:r>
              <a:rPr lang="en-US" sz="2000" dirty="0"/>
              <a:t>Specification (Spring 2016~)</a:t>
            </a:r>
          </a:p>
          <a:p>
            <a:r>
              <a:rPr lang="en-US" sz="2000" dirty="0"/>
              <a:t>Education (Autumn 2020~)</a:t>
            </a:r>
          </a:p>
          <a:p>
            <a:pPr marL="152396" indent="0">
              <a:buNone/>
            </a:pPr>
            <a:r>
              <a:rPr lang="en-US" sz="2000" b="1" dirty="0"/>
              <a:t>Community Work Groups:</a:t>
            </a:r>
          </a:p>
          <a:p>
            <a:r>
              <a:rPr lang="en-US" sz="2000" dirty="0"/>
              <a:t>Tooling (Summer 2019~)</a:t>
            </a:r>
          </a:p>
          <a:p>
            <a:r>
              <a:rPr lang="en-US" sz="2000" dirty="0"/>
              <a:t>Export Control (Winter 2022~)</a:t>
            </a:r>
          </a:p>
          <a:p>
            <a:r>
              <a:rPr lang="en-US" sz="2000" dirty="0"/>
              <a:t>Public Policy (Winter 2022~)</a:t>
            </a:r>
          </a:p>
          <a:p>
            <a:pPr marL="152396" indent="0">
              <a:buNone/>
            </a:pPr>
            <a:r>
              <a:rPr lang="en-US" sz="2000" b="1" dirty="0"/>
              <a:t>Special Interest Groups:</a:t>
            </a:r>
          </a:p>
          <a:p>
            <a:r>
              <a:rPr lang="en-US" sz="2000" dirty="0"/>
              <a:t>Automotive (Summer 2019~)</a:t>
            </a:r>
          </a:p>
          <a:p>
            <a:r>
              <a:rPr lang="en-US" sz="2000" dirty="0"/>
              <a:t>Telecom (Spring 2021~)</a:t>
            </a:r>
            <a:endParaRPr lang="en-JP" sz="2000" dirty="0"/>
          </a:p>
        </p:txBody>
      </p:sp>
      <p:pic>
        <p:nvPicPr>
          <p:cNvPr id="3" name="Picture 2" descr="Qr code&#10;&#10;Description automatically generated">
            <a:extLst>
              <a:ext uri="{FF2B5EF4-FFF2-40B4-BE49-F238E27FC236}">
                <a16:creationId xmlns:a16="http://schemas.microsoft.com/office/drawing/2014/main" id="{833CE329-592F-338B-7504-CDC16226CBF1}"/>
              </a:ext>
            </a:extLst>
          </p:cNvPr>
          <p:cNvPicPr>
            <a:picLocks noChangeAspect="1"/>
          </p:cNvPicPr>
          <p:nvPr/>
        </p:nvPicPr>
        <p:blipFill>
          <a:blip r:embed="rId3"/>
          <a:stretch>
            <a:fillRect/>
          </a:stretch>
        </p:blipFill>
        <p:spPr>
          <a:xfrm>
            <a:off x="8807905" y="2257086"/>
            <a:ext cx="3137762" cy="3137762"/>
          </a:xfrm>
          <a:prstGeom prst="rect">
            <a:avLst/>
          </a:prstGeom>
        </p:spPr>
      </p:pic>
      <p:sp>
        <p:nvSpPr>
          <p:cNvPr id="6" name="Text Placeholder 1">
            <a:extLst>
              <a:ext uri="{FF2B5EF4-FFF2-40B4-BE49-F238E27FC236}">
                <a16:creationId xmlns:a16="http://schemas.microsoft.com/office/drawing/2014/main" id="{F8A4ADEC-63AE-1205-B5A4-8A2F1FADD12B}"/>
              </a:ext>
            </a:extLst>
          </p:cNvPr>
          <p:cNvSpPr txBox="1">
            <a:spLocks/>
          </p:cNvSpPr>
          <p:nvPr/>
        </p:nvSpPr>
        <p:spPr>
          <a:xfrm>
            <a:off x="5073041" y="1172163"/>
            <a:ext cx="3784344" cy="4727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57189" algn="l" rtl="0">
              <a:lnSpc>
                <a:spcPct val="100000"/>
              </a:lnSpc>
              <a:spcBef>
                <a:spcPts val="1067"/>
              </a:spcBef>
              <a:spcAft>
                <a:spcPts val="0"/>
              </a:spcAft>
              <a:buClr>
                <a:srgbClr val="168FDF"/>
              </a:buClr>
              <a:buSzPts val="1800"/>
              <a:buFont typeface="Arial"/>
              <a:buChar char="●"/>
              <a:defRPr sz="2400" b="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b="0"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b="0"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b="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sz="1800" b="0"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pPr marL="152396" indent="0">
              <a:buNone/>
            </a:pPr>
            <a:r>
              <a:rPr lang="en-US" sz="2000" b="1" dirty="0"/>
              <a:t>Regional User Groups</a:t>
            </a:r>
          </a:p>
          <a:p>
            <a:r>
              <a:rPr lang="en-US" sz="2000" dirty="0"/>
              <a:t>Japan (Dec 2017~)</a:t>
            </a:r>
          </a:p>
          <a:p>
            <a:r>
              <a:rPr lang="en-US" sz="2000" dirty="0"/>
              <a:t>Korea (Jan 2019~)</a:t>
            </a:r>
          </a:p>
          <a:p>
            <a:r>
              <a:rPr lang="en-US" sz="2000" dirty="0"/>
              <a:t>India (Sept 2019~)</a:t>
            </a:r>
          </a:p>
          <a:p>
            <a:r>
              <a:rPr lang="en-US" sz="2000" dirty="0"/>
              <a:t>China (Sept 2019~)</a:t>
            </a:r>
          </a:p>
          <a:p>
            <a:r>
              <a:rPr lang="en-US" sz="2000" dirty="0"/>
              <a:t>Taiwan (Sept 2019~)</a:t>
            </a:r>
          </a:p>
          <a:p>
            <a:r>
              <a:rPr lang="en-US" sz="2000" dirty="0"/>
              <a:t>Germany (Jan 2020~)</a:t>
            </a:r>
          </a:p>
          <a:p>
            <a:r>
              <a:rPr lang="en-US" sz="2000" dirty="0"/>
              <a:t>UK (June 2020~)</a:t>
            </a:r>
          </a:p>
          <a:p>
            <a:r>
              <a:rPr lang="en-US" sz="2000" dirty="0"/>
              <a:t>USA (Dec 2020~)</a:t>
            </a:r>
            <a:endParaRPr lang="en-JP" sz="2000" dirty="0"/>
          </a:p>
        </p:txBody>
      </p:sp>
    </p:spTree>
    <p:extLst>
      <p:ext uri="{BB962C8B-B14F-4D97-AF65-F5344CB8AC3E}">
        <p14:creationId xmlns:p14="http://schemas.microsoft.com/office/powerpoint/2010/main" val="142466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7" name="Text Placeholder 2">
            <a:extLst>
              <a:ext uri="{FF2B5EF4-FFF2-40B4-BE49-F238E27FC236}">
                <a16:creationId xmlns:a16="http://schemas.microsoft.com/office/drawing/2014/main" id="{37043F52-0A0C-4F5F-16D1-5ED6CC69FEAC}"/>
              </a:ext>
            </a:extLst>
          </p:cNvPr>
          <p:cNvSpPr txBox="1">
            <a:spLocks/>
          </p:cNvSpPr>
          <p:nvPr/>
        </p:nvSpPr>
        <p:spPr>
          <a:xfrm>
            <a:off x="935692" y="6251093"/>
            <a:ext cx="4045675"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Conformance Pending</a:t>
            </a:r>
          </a:p>
        </p:txBody>
      </p:sp>
      <p:sp>
        <p:nvSpPr>
          <p:cNvPr id="282" name="Text Placeholder 2">
            <a:extLst>
              <a:ext uri="{FF2B5EF4-FFF2-40B4-BE49-F238E27FC236}">
                <a16:creationId xmlns:a16="http://schemas.microsoft.com/office/drawing/2014/main" id="{D6D4B7C6-493C-D9AA-C58C-53BB618A1AC6}"/>
              </a:ext>
            </a:extLst>
          </p:cNvPr>
          <p:cNvSpPr txBox="1">
            <a:spLocks/>
          </p:cNvSpPr>
          <p:nvPr/>
        </p:nvSpPr>
        <p:spPr>
          <a:xfrm>
            <a:off x="8175628" y="6232329"/>
            <a:ext cx="3507317"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ISO/IEC 5230 + DIS 18974 Conformant</a:t>
            </a:r>
          </a:p>
        </p:txBody>
      </p:sp>
      <p:sp>
        <p:nvSpPr>
          <p:cNvPr id="278" name="Text Placeholder 2">
            <a:extLst>
              <a:ext uri="{FF2B5EF4-FFF2-40B4-BE49-F238E27FC236}">
                <a16:creationId xmlns:a16="http://schemas.microsoft.com/office/drawing/2014/main" id="{39A2378A-6FD5-445E-E2FB-5B783E847021}"/>
              </a:ext>
            </a:extLst>
          </p:cNvPr>
          <p:cNvSpPr txBox="1">
            <a:spLocks/>
          </p:cNvSpPr>
          <p:nvPr/>
        </p:nvSpPr>
        <p:spPr>
          <a:xfrm>
            <a:off x="4401269" y="6242271"/>
            <a:ext cx="3881231"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ISO/IEC 5230 Conformant</a:t>
            </a:r>
          </a:p>
        </p:txBody>
      </p:sp>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75740" y="1576402"/>
          <a:ext cx="11939373" cy="4116989"/>
        </p:xfrm>
        <a:graphic>
          <a:graphicData uri="http://schemas.openxmlformats.org/drawingml/2006/table">
            <a:tbl>
              <a:tblPr firstRow="1" bandRow="1">
                <a:tableStyleId>{5C22544A-7EE6-4342-B048-85BDC9FD1C3A}</a:tableStyleId>
              </a:tblPr>
              <a:tblGrid>
                <a:gridCol w="1326597">
                  <a:extLst>
                    <a:ext uri="{9D8B030D-6E8A-4147-A177-3AD203B41FA5}">
                      <a16:colId xmlns:a16="http://schemas.microsoft.com/office/drawing/2014/main" val="4127865042"/>
                    </a:ext>
                  </a:extLst>
                </a:gridCol>
                <a:gridCol w="1326597">
                  <a:extLst>
                    <a:ext uri="{9D8B030D-6E8A-4147-A177-3AD203B41FA5}">
                      <a16:colId xmlns:a16="http://schemas.microsoft.com/office/drawing/2014/main" val="3753502778"/>
                    </a:ext>
                  </a:extLst>
                </a:gridCol>
                <a:gridCol w="1326597">
                  <a:extLst>
                    <a:ext uri="{9D8B030D-6E8A-4147-A177-3AD203B41FA5}">
                      <a16:colId xmlns:a16="http://schemas.microsoft.com/office/drawing/2014/main" val="2457971070"/>
                    </a:ext>
                  </a:extLst>
                </a:gridCol>
                <a:gridCol w="1326597">
                  <a:extLst>
                    <a:ext uri="{9D8B030D-6E8A-4147-A177-3AD203B41FA5}">
                      <a16:colId xmlns:a16="http://schemas.microsoft.com/office/drawing/2014/main" val="2704094906"/>
                    </a:ext>
                  </a:extLst>
                </a:gridCol>
                <a:gridCol w="1326597">
                  <a:extLst>
                    <a:ext uri="{9D8B030D-6E8A-4147-A177-3AD203B41FA5}">
                      <a16:colId xmlns:a16="http://schemas.microsoft.com/office/drawing/2014/main" val="4264155200"/>
                    </a:ext>
                  </a:extLst>
                </a:gridCol>
                <a:gridCol w="1326597">
                  <a:extLst>
                    <a:ext uri="{9D8B030D-6E8A-4147-A177-3AD203B41FA5}">
                      <a16:colId xmlns:a16="http://schemas.microsoft.com/office/drawing/2014/main" val="1336573612"/>
                    </a:ext>
                  </a:extLst>
                </a:gridCol>
                <a:gridCol w="1326597">
                  <a:extLst>
                    <a:ext uri="{9D8B030D-6E8A-4147-A177-3AD203B41FA5}">
                      <a16:colId xmlns:a16="http://schemas.microsoft.com/office/drawing/2014/main" val="1459878134"/>
                    </a:ext>
                  </a:extLst>
                </a:gridCol>
                <a:gridCol w="1326597">
                  <a:extLst>
                    <a:ext uri="{9D8B030D-6E8A-4147-A177-3AD203B41FA5}">
                      <a16:colId xmlns:a16="http://schemas.microsoft.com/office/drawing/2014/main" val="1840657742"/>
                    </a:ext>
                  </a:extLst>
                </a:gridCol>
                <a:gridCol w="1326597">
                  <a:extLst>
                    <a:ext uri="{9D8B030D-6E8A-4147-A177-3AD203B41FA5}">
                      <a16:colId xmlns:a16="http://schemas.microsoft.com/office/drawing/2014/main" val="1450277846"/>
                    </a:ext>
                  </a:extLst>
                </a:gridCol>
              </a:tblGrid>
              <a:tr h="325120">
                <a:tc>
                  <a:txBody>
                    <a:bodyPr/>
                    <a:lstStyle/>
                    <a:p>
                      <a:pPr algn="ctr"/>
                      <a:r>
                        <a:rPr lang="en-US" sz="1300"/>
                        <a:t>Automotive</a:t>
                      </a:r>
                    </a:p>
                  </a:txBody>
                  <a:tcPr marL="121920" marR="121920" marT="60960" marB="60960"/>
                </a:tc>
                <a:tc>
                  <a:txBody>
                    <a:bodyPr/>
                    <a:lstStyle/>
                    <a:p>
                      <a:pPr algn="ctr"/>
                      <a:r>
                        <a:rPr lang="en-US" sz="1300"/>
                        <a:t>Banking</a:t>
                      </a:r>
                    </a:p>
                  </a:txBody>
                  <a:tcPr marL="121920" marR="121920" marT="60960" marB="60960"/>
                </a:tc>
                <a:tc>
                  <a:txBody>
                    <a:bodyPr/>
                    <a:lstStyle/>
                    <a:p>
                      <a:pPr algn="ctr"/>
                      <a:r>
                        <a:rPr lang="en-US" sz="1300"/>
                        <a:t>Cloud</a:t>
                      </a:r>
                    </a:p>
                  </a:txBody>
                  <a:tcPr marL="121920" marR="121920" marT="60960" marB="60960"/>
                </a:tc>
                <a:tc>
                  <a:txBody>
                    <a:bodyPr/>
                    <a:lstStyle/>
                    <a:p>
                      <a:pPr algn="ctr"/>
                      <a:r>
                        <a:rPr lang="en-US" sz="1300"/>
                        <a:t>Consumer</a:t>
                      </a:r>
                    </a:p>
                  </a:txBody>
                  <a:tcPr marL="121920" marR="121920" marT="60960" marB="60960"/>
                </a:tc>
                <a:tc>
                  <a:txBody>
                    <a:bodyPr/>
                    <a:lstStyle/>
                    <a:p>
                      <a:pPr algn="ctr"/>
                      <a:r>
                        <a:rPr lang="en-US" sz="1300"/>
                        <a:t>Industrial</a:t>
                      </a:r>
                    </a:p>
                  </a:txBody>
                  <a:tcPr marL="121920" marR="121920" marT="60960" marB="60960"/>
                </a:tc>
                <a:tc>
                  <a:txBody>
                    <a:bodyPr/>
                    <a:lstStyle/>
                    <a:p>
                      <a:pPr algn="ctr"/>
                      <a:r>
                        <a:rPr lang="en-US" sz="1300"/>
                        <a:t>SaaS</a:t>
                      </a:r>
                    </a:p>
                  </a:txBody>
                  <a:tcPr marL="121920" marR="121920" marT="60960" marB="60960"/>
                </a:tc>
                <a:tc>
                  <a:txBody>
                    <a:bodyPr/>
                    <a:lstStyle/>
                    <a:p>
                      <a:pPr algn="ctr"/>
                      <a:r>
                        <a:rPr lang="en-US" sz="1300"/>
                        <a:t>Service</a:t>
                      </a:r>
                    </a:p>
                  </a:txBody>
                  <a:tcPr marL="121920" marR="121920" marT="60960" marB="60960"/>
                </a:tc>
                <a:tc>
                  <a:txBody>
                    <a:bodyPr/>
                    <a:lstStyle/>
                    <a:p>
                      <a:pPr algn="ctr"/>
                      <a:r>
                        <a:rPr lang="en-US" sz="1300"/>
                        <a:t>Silicon</a:t>
                      </a:r>
                    </a:p>
                  </a:txBody>
                  <a:tcPr marL="121920" marR="121920" marT="60960" marB="60960"/>
                </a:tc>
                <a:tc>
                  <a:txBody>
                    <a:bodyPr/>
                    <a:lstStyle/>
                    <a:p>
                      <a:pPr algn="ctr"/>
                      <a:r>
                        <a:rPr lang="en-US" sz="1300"/>
                        <a:t>Telco</a:t>
                      </a:r>
                    </a:p>
                  </a:txBody>
                  <a:tcPr marL="121920" marR="121920" marT="60960" marB="60960"/>
                </a:tc>
                <a:extLst>
                  <a:ext uri="{0D108BD9-81ED-4DB2-BD59-A6C34878D82A}">
                    <a16:rowId xmlns:a16="http://schemas.microsoft.com/office/drawing/2014/main" val="3806514518"/>
                  </a:ext>
                </a:extLst>
              </a:tr>
              <a:tr h="3791869">
                <a:tc>
                  <a:txBody>
                    <a:bodyPr/>
                    <a:lstStyle/>
                    <a:p>
                      <a:endParaRPr lang="en-US" sz="1900"/>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Example Verticals Impacted by OpenChain</a:t>
            </a:r>
            <a:endParaRPr dirty="0">
              <a:solidFill>
                <a:srgbClr val="003778"/>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959152" y="1937865"/>
            <a:ext cx="1076755" cy="272777"/>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356106" y="2215720"/>
            <a:ext cx="816631" cy="500867"/>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10942071" y="1995887"/>
            <a:ext cx="945783" cy="29004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11144935" y="2434710"/>
            <a:ext cx="651051" cy="399311"/>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5613641" y="2281378"/>
            <a:ext cx="897851" cy="359140"/>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3174335" y="2634680"/>
            <a:ext cx="670556" cy="411275"/>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412647" y="2977757"/>
            <a:ext cx="756772" cy="302708"/>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5749511" y="2668686"/>
            <a:ext cx="897851" cy="305269"/>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8283262" y="2255868"/>
            <a:ext cx="1028655" cy="198873"/>
          </a:xfrm>
          <a:prstGeom prst="rect">
            <a:avLst/>
          </a:prstGeom>
        </p:spPr>
      </p:pic>
      <p:pic>
        <p:nvPicPr>
          <p:cNvPr id="24" name="Picture 23">
            <a:extLst>
              <a:ext uri="{FF2B5EF4-FFF2-40B4-BE49-F238E27FC236}">
                <a16:creationId xmlns:a16="http://schemas.microsoft.com/office/drawing/2014/main" id="{1D40F6D7-1047-C5F2-30E0-BACFA65F34FE}"/>
              </a:ext>
            </a:extLst>
          </p:cNvPr>
          <p:cNvPicPr>
            <a:picLocks noChangeAspect="1"/>
          </p:cNvPicPr>
          <p:nvPr/>
        </p:nvPicPr>
        <p:blipFill>
          <a:blip r:embed="rId12"/>
          <a:stretch>
            <a:fillRect/>
          </a:stretch>
        </p:blipFill>
        <p:spPr>
          <a:xfrm>
            <a:off x="372611" y="3724825"/>
            <a:ext cx="744720" cy="258169"/>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3"/>
          <a:stretch>
            <a:fillRect/>
          </a:stretch>
        </p:blipFill>
        <p:spPr>
          <a:xfrm>
            <a:off x="200289" y="3411491"/>
            <a:ext cx="1028656" cy="212589"/>
          </a:xfrm>
          <a:prstGeom prst="rect">
            <a:avLst/>
          </a:prstGeom>
        </p:spPr>
      </p:pic>
      <p:pic>
        <p:nvPicPr>
          <p:cNvPr id="26" name="Picture 25">
            <a:extLst>
              <a:ext uri="{FF2B5EF4-FFF2-40B4-BE49-F238E27FC236}">
                <a16:creationId xmlns:a16="http://schemas.microsoft.com/office/drawing/2014/main" id="{562355D3-267C-D26D-5A8E-DE0EB1B52A19}"/>
              </a:ext>
            </a:extLst>
          </p:cNvPr>
          <p:cNvPicPr>
            <a:picLocks noChangeAspect="1"/>
          </p:cNvPicPr>
          <p:nvPr/>
        </p:nvPicPr>
        <p:blipFill>
          <a:blip r:embed="rId14"/>
          <a:stretch>
            <a:fillRect/>
          </a:stretch>
        </p:blipFill>
        <p:spPr>
          <a:xfrm>
            <a:off x="370050" y="4048445"/>
            <a:ext cx="744721" cy="292924"/>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5"/>
          <a:stretch>
            <a:fillRect/>
          </a:stretch>
        </p:blipFill>
        <p:spPr>
          <a:xfrm>
            <a:off x="307409" y="4438191"/>
            <a:ext cx="777767" cy="212589"/>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6"/>
          <a:stretch>
            <a:fillRect/>
          </a:stretch>
        </p:blipFill>
        <p:spPr>
          <a:xfrm>
            <a:off x="4419361" y="2641812"/>
            <a:ext cx="717736" cy="378805"/>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7"/>
          <a:stretch>
            <a:fillRect/>
          </a:stretch>
        </p:blipFill>
        <p:spPr>
          <a:xfrm>
            <a:off x="3075975" y="2948820"/>
            <a:ext cx="817325" cy="501293"/>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8"/>
          <a:stretch>
            <a:fillRect/>
          </a:stretch>
        </p:blipFill>
        <p:spPr>
          <a:xfrm>
            <a:off x="5870533" y="3921074"/>
            <a:ext cx="622263" cy="170084"/>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9"/>
          <a:stretch>
            <a:fillRect/>
          </a:stretch>
        </p:blipFill>
        <p:spPr>
          <a:xfrm>
            <a:off x="4367463" y="3088966"/>
            <a:ext cx="877600" cy="310085"/>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20"/>
          <a:stretch>
            <a:fillRect/>
          </a:stretch>
        </p:blipFill>
        <p:spPr>
          <a:xfrm>
            <a:off x="3190777" y="3417845"/>
            <a:ext cx="467187" cy="467187"/>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21"/>
          <a:stretch>
            <a:fillRect/>
          </a:stretch>
        </p:blipFill>
        <p:spPr>
          <a:xfrm>
            <a:off x="392749" y="5729749"/>
            <a:ext cx="641555" cy="282284"/>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2"/>
          <a:stretch>
            <a:fillRect/>
          </a:stretch>
        </p:blipFill>
        <p:spPr>
          <a:xfrm>
            <a:off x="4320187" y="3719245"/>
            <a:ext cx="969768" cy="148697"/>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3"/>
          <a:stretch>
            <a:fillRect/>
          </a:stretch>
        </p:blipFill>
        <p:spPr>
          <a:xfrm>
            <a:off x="305594" y="4791154"/>
            <a:ext cx="833837" cy="138973"/>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4"/>
          <a:stretch>
            <a:fillRect/>
          </a:stretch>
        </p:blipFill>
        <p:spPr>
          <a:xfrm>
            <a:off x="5760719" y="3103287"/>
            <a:ext cx="848443" cy="520379"/>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5"/>
          <a:stretch>
            <a:fillRect/>
          </a:stretch>
        </p:blipFill>
        <p:spPr>
          <a:xfrm>
            <a:off x="11070912" y="4061411"/>
            <a:ext cx="799097" cy="314312"/>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6"/>
          <a:stretch>
            <a:fillRect/>
          </a:stretch>
        </p:blipFill>
        <p:spPr>
          <a:xfrm>
            <a:off x="4364849" y="3903008"/>
            <a:ext cx="1016793" cy="366045"/>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7"/>
          <a:stretch>
            <a:fillRect/>
          </a:stretch>
        </p:blipFill>
        <p:spPr>
          <a:xfrm>
            <a:off x="5706185" y="3591658"/>
            <a:ext cx="917564" cy="140692"/>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8"/>
          <a:stretch>
            <a:fillRect/>
          </a:stretch>
        </p:blipFill>
        <p:spPr>
          <a:xfrm>
            <a:off x="211580" y="5061982"/>
            <a:ext cx="989117" cy="17804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9"/>
          <a:stretch>
            <a:fillRect/>
          </a:stretch>
        </p:blipFill>
        <p:spPr>
          <a:xfrm>
            <a:off x="305594" y="5366693"/>
            <a:ext cx="768625" cy="225464"/>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30"/>
          <a:stretch>
            <a:fillRect/>
          </a:stretch>
        </p:blipFill>
        <p:spPr>
          <a:xfrm>
            <a:off x="4534079" y="4306381"/>
            <a:ext cx="515368" cy="274863"/>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31"/>
          <a:stretch>
            <a:fillRect/>
          </a:stretch>
        </p:blipFill>
        <p:spPr>
          <a:xfrm>
            <a:off x="5768874" y="1922879"/>
            <a:ext cx="745393" cy="346247"/>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2"/>
          <a:stretch>
            <a:fillRect/>
          </a:stretch>
        </p:blipFill>
        <p:spPr>
          <a:xfrm>
            <a:off x="1785149" y="2755928"/>
            <a:ext cx="734136" cy="407853"/>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3"/>
          <a:stretch>
            <a:fillRect/>
          </a:stretch>
        </p:blipFill>
        <p:spPr>
          <a:xfrm>
            <a:off x="1622714" y="2453704"/>
            <a:ext cx="1004116" cy="334705"/>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4"/>
          <a:stretch>
            <a:fillRect/>
          </a:stretch>
        </p:blipFill>
        <p:spPr>
          <a:xfrm>
            <a:off x="4400447" y="1883507"/>
            <a:ext cx="811632" cy="450907"/>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This is a snapshot based on membership and select conformant organizations currently listed on our website. Total conformant numbers are far higher. </a:t>
            </a:r>
            <a:br>
              <a:rPr lang="en-US" sz="1867"/>
            </a:br>
            <a:r>
              <a:rPr lang="en-US" sz="1867"/>
              <a:t>Example: </a:t>
            </a:r>
            <a:r>
              <a:rPr lang="en-US" sz="1867">
                <a:hlinkClick r:id="rId35"/>
              </a:rPr>
              <a:t>PwC Survey shows 20% of companies in Germany with over 2,000 employees already used ISO/IEC 5230</a:t>
            </a:r>
            <a:r>
              <a:rPr lang="en-US" sz="1867"/>
              <a:t>.</a:t>
            </a:r>
          </a:p>
        </p:txBody>
      </p:sp>
      <p:sp>
        <p:nvSpPr>
          <p:cNvPr id="274" name="Oval 273">
            <a:extLst>
              <a:ext uri="{FF2B5EF4-FFF2-40B4-BE49-F238E27FC236}">
                <a16:creationId xmlns:a16="http://schemas.microsoft.com/office/drawing/2014/main" id="{62654299-7EBD-8E57-7CBC-6FF9637A2067}"/>
              </a:ext>
            </a:extLst>
          </p:cNvPr>
          <p:cNvSpPr/>
          <p:nvPr/>
        </p:nvSpPr>
        <p:spPr>
          <a:xfrm>
            <a:off x="1010431" y="6343271"/>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75" name="Oval 274">
            <a:extLst>
              <a:ext uri="{FF2B5EF4-FFF2-40B4-BE49-F238E27FC236}">
                <a16:creationId xmlns:a16="http://schemas.microsoft.com/office/drawing/2014/main" id="{AECD2168-3308-619C-65D4-268F2EBF2E2F}"/>
              </a:ext>
            </a:extLst>
          </p:cNvPr>
          <p:cNvSpPr/>
          <p:nvPr/>
        </p:nvSpPr>
        <p:spPr>
          <a:xfrm>
            <a:off x="4464935" y="6338616"/>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1" name="Oval 280">
            <a:extLst>
              <a:ext uri="{FF2B5EF4-FFF2-40B4-BE49-F238E27FC236}">
                <a16:creationId xmlns:a16="http://schemas.microsoft.com/office/drawing/2014/main" id="{439320AF-00C7-B31E-DEC6-4B30218C16FF}"/>
              </a:ext>
            </a:extLst>
          </p:cNvPr>
          <p:cNvSpPr/>
          <p:nvPr/>
        </p:nvSpPr>
        <p:spPr>
          <a:xfrm>
            <a:off x="8257861" y="6329999"/>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 name="Oval 1">
            <a:extLst>
              <a:ext uri="{FF2B5EF4-FFF2-40B4-BE49-F238E27FC236}">
                <a16:creationId xmlns:a16="http://schemas.microsoft.com/office/drawing/2014/main" id="{0204D429-9907-78B0-2962-65CA8AA5F9B6}"/>
              </a:ext>
            </a:extLst>
          </p:cNvPr>
          <p:cNvSpPr/>
          <p:nvPr/>
        </p:nvSpPr>
        <p:spPr>
          <a:xfrm>
            <a:off x="27663" y="5079608"/>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 name="Oval 2">
            <a:extLst>
              <a:ext uri="{FF2B5EF4-FFF2-40B4-BE49-F238E27FC236}">
                <a16:creationId xmlns:a16="http://schemas.microsoft.com/office/drawing/2014/main" id="{05B66EAE-01D7-3376-2E8D-688C377BF977}"/>
              </a:ext>
            </a:extLst>
          </p:cNvPr>
          <p:cNvSpPr/>
          <p:nvPr/>
        </p:nvSpPr>
        <p:spPr>
          <a:xfrm>
            <a:off x="62133" y="2401713"/>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 name="Oval 3">
            <a:extLst>
              <a:ext uri="{FF2B5EF4-FFF2-40B4-BE49-F238E27FC236}">
                <a16:creationId xmlns:a16="http://schemas.microsoft.com/office/drawing/2014/main" id="{FF1C218F-3E00-0943-0A96-1C12D9510C6C}"/>
              </a:ext>
            </a:extLst>
          </p:cNvPr>
          <p:cNvSpPr/>
          <p:nvPr/>
        </p:nvSpPr>
        <p:spPr>
          <a:xfrm>
            <a:off x="2864737" y="276805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 name="Oval 4">
            <a:extLst>
              <a:ext uri="{FF2B5EF4-FFF2-40B4-BE49-F238E27FC236}">
                <a16:creationId xmlns:a16="http://schemas.microsoft.com/office/drawing/2014/main" id="{34114F53-4A7E-0B3C-62E1-21F764CC6AFA}"/>
              </a:ext>
            </a:extLst>
          </p:cNvPr>
          <p:cNvSpPr/>
          <p:nvPr/>
        </p:nvSpPr>
        <p:spPr>
          <a:xfrm>
            <a:off x="2872803" y="311965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 name="Oval 5">
            <a:extLst>
              <a:ext uri="{FF2B5EF4-FFF2-40B4-BE49-F238E27FC236}">
                <a16:creationId xmlns:a16="http://schemas.microsoft.com/office/drawing/2014/main" id="{B438E01C-252B-1DF0-0D5C-886614C40AC7}"/>
              </a:ext>
            </a:extLst>
          </p:cNvPr>
          <p:cNvSpPr/>
          <p:nvPr/>
        </p:nvSpPr>
        <p:spPr>
          <a:xfrm>
            <a:off x="4179906" y="400364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 name="Oval 6">
            <a:extLst>
              <a:ext uri="{FF2B5EF4-FFF2-40B4-BE49-F238E27FC236}">
                <a16:creationId xmlns:a16="http://schemas.microsoft.com/office/drawing/2014/main" id="{F4DA3770-1CE4-FF58-934B-07AD65686214}"/>
              </a:ext>
            </a:extLst>
          </p:cNvPr>
          <p:cNvSpPr/>
          <p:nvPr/>
        </p:nvSpPr>
        <p:spPr>
          <a:xfrm>
            <a:off x="4178717" y="31654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 name="Oval 7">
            <a:extLst>
              <a:ext uri="{FF2B5EF4-FFF2-40B4-BE49-F238E27FC236}">
                <a16:creationId xmlns:a16="http://schemas.microsoft.com/office/drawing/2014/main" id="{9E801FCC-7B17-DD53-AD45-773AD3A86774}"/>
              </a:ext>
            </a:extLst>
          </p:cNvPr>
          <p:cNvSpPr/>
          <p:nvPr/>
        </p:nvSpPr>
        <p:spPr>
          <a:xfrm>
            <a:off x="5519817" y="204422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Oval 8">
            <a:extLst>
              <a:ext uri="{FF2B5EF4-FFF2-40B4-BE49-F238E27FC236}">
                <a16:creationId xmlns:a16="http://schemas.microsoft.com/office/drawing/2014/main" id="{D6A3B249-B5CA-F86C-F6D7-97DFFDA35A46}"/>
              </a:ext>
            </a:extLst>
          </p:cNvPr>
          <p:cNvSpPr/>
          <p:nvPr/>
        </p:nvSpPr>
        <p:spPr>
          <a:xfrm>
            <a:off x="5519817" y="273580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5193FDC7-F016-9098-A3E3-EC49A501AF3C}"/>
              </a:ext>
            </a:extLst>
          </p:cNvPr>
          <p:cNvSpPr/>
          <p:nvPr/>
        </p:nvSpPr>
        <p:spPr>
          <a:xfrm>
            <a:off x="5516897" y="33086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 name="Oval 27">
            <a:extLst>
              <a:ext uri="{FF2B5EF4-FFF2-40B4-BE49-F238E27FC236}">
                <a16:creationId xmlns:a16="http://schemas.microsoft.com/office/drawing/2014/main" id="{60E643F6-682D-00C3-646C-27EB001189B7}"/>
              </a:ext>
            </a:extLst>
          </p:cNvPr>
          <p:cNvSpPr/>
          <p:nvPr/>
        </p:nvSpPr>
        <p:spPr>
          <a:xfrm>
            <a:off x="5516898" y="362176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2" name="Oval 51">
            <a:extLst>
              <a:ext uri="{FF2B5EF4-FFF2-40B4-BE49-F238E27FC236}">
                <a16:creationId xmlns:a16="http://schemas.microsoft.com/office/drawing/2014/main" id="{C400DB84-4310-86FC-14C4-CA1FB0124D81}"/>
              </a:ext>
            </a:extLst>
          </p:cNvPr>
          <p:cNvSpPr/>
          <p:nvPr/>
        </p:nvSpPr>
        <p:spPr>
          <a:xfrm>
            <a:off x="5516898" y="3946611"/>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5" name="Group 304">
            <a:extLst>
              <a:ext uri="{FF2B5EF4-FFF2-40B4-BE49-F238E27FC236}">
                <a16:creationId xmlns:a16="http://schemas.microsoft.com/office/drawing/2014/main" id="{F0FD3D0C-FB23-508A-97F4-407D5A0E59D4}"/>
              </a:ext>
            </a:extLst>
          </p:cNvPr>
          <p:cNvGrpSpPr/>
          <p:nvPr/>
        </p:nvGrpSpPr>
        <p:grpSpPr>
          <a:xfrm>
            <a:off x="9494553" y="1936181"/>
            <a:ext cx="1266236" cy="1712131"/>
            <a:chOff x="6131721" y="1418232"/>
            <a:chExt cx="949677" cy="1284098"/>
          </a:xfrm>
        </p:grpSpPr>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6"/>
            <a:stretch>
              <a:fillRect/>
            </a:stretch>
          </p:blipFill>
          <p:spPr>
            <a:xfrm>
              <a:off x="6369111" y="1418232"/>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7"/>
            <a:stretch>
              <a:fillRect/>
            </a:stretch>
          </p:blipFill>
          <p:spPr>
            <a:xfrm>
              <a:off x="6343119" y="1733905"/>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8"/>
            <a:stretch>
              <a:fillRect/>
            </a:stretch>
          </p:blipFill>
          <p:spPr>
            <a:xfrm>
              <a:off x="6218947" y="1965285"/>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9"/>
            <a:stretch>
              <a:fillRect/>
            </a:stretch>
          </p:blipFill>
          <p:spPr>
            <a:xfrm>
              <a:off x="6194293" y="2548565"/>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40"/>
            <a:stretch>
              <a:fillRect/>
            </a:stretch>
          </p:blipFill>
          <p:spPr>
            <a:xfrm>
              <a:off x="6278249" y="2188967"/>
              <a:ext cx="641685" cy="310323"/>
            </a:xfrm>
            <a:prstGeom prst="rect">
              <a:avLst/>
            </a:prstGeom>
          </p:spPr>
        </p:pic>
        <p:sp>
          <p:nvSpPr>
            <p:cNvPr id="54" name="Oval 53">
              <a:extLst>
                <a:ext uri="{FF2B5EF4-FFF2-40B4-BE49-F238E27FC236}">
                  <a16:creationId xmlns:a16="http://schemas.microsoft.com/office/drawing/2014/main" id="{9D1853E1-709F-52A4-02B0-8215B66E60B5}"/>
                </a:ext>
              </a:extLst>
            </p:cNvPr>
            <p:cNvSpPr/>
            <p:nvPr/>
          </p:nvSpPr>
          <p:spPr>
            <a:xfrm>
              <a:off x="6178079" y="1491980"/>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6" name="Oval 55">
              <a:extLst>
                <a:ext uri="{FF2B5EF4-FFF2-40B4-BE49-F238E27FC236}">
                  <a16:creationId xmlns:a16="http://schemas.microsoft.com/office/drawing/2014/main" id="{BCB8A9DD-1A1C-3302-E9E7-E5E6F34220E5}"/>
                </a:ext>
              </a:extLst>
            </p:cNvPr>
            <p:cNvSpPr/>
            <p:nvPr/>
          </p:nvSpPr>
          <p:spPr>
            <a:xfrm>
              <a:off x="6131721" y="2251814"/>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sp>
        <p:nvSpPr>
          <p:cNvPr id="58" name="Oval 57">
            <a:extLst>
              <a:ext uri="{FF2B5EF4-FFF2-40B4-BE49-F238E27FC236}">
                <a16:creationId xmlns:a16="http://schemas.microsoft.com/office/drawing/2014/main" id="{073FC52D-5E1F-9235-3AA4-F2E97ED9F5D2}"/>
              </a:ext>
            </a:extLst>
          </p:cNvPr>
          <p:cNvSpPr/>
          <p:nvPr/>
        </p:nvSpPr>
        <p:spPr>
          <a:xfrm>
            <a:off x="10809041" y="2601292"/>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1" name="Oval 60">
            <a:extLst>
              <a:ext uri="{FF2B5EF4-FFF2-40B4-BE49-F238E27FC236}">
                <a16:creationId xmlns:a16="http://schemas.microsoft.com/office/drawing/2014/main" id="{DA451465-E58A-227D-5675-D6DB12B9F318}"/>
              </a:ext>
            </a:extLst>
          </p:cNvPr>
          <p:cNvSpPr/>
          <p:nvPr/>
        </p:nvSpPr>
        <p:spPr>
          <a:xfrm>
            <a:off x="4184841" y="2754296"/>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41"/>
          <a:stretch>
            <a:fillRect/>
          </a:stretch>
        </p:blipFill>
        <p:spPr>
          <a:xfrm>
            <a:off x="8490365" y="2505511"/>
            <a:ext cx="640031" cy="284459"/>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2"/>
          <a:stretch>
            <a:fillRect/>
          </a:stretch>
        </p:blipFill>
        <p:spPr>
          <a:xfrm>
            <a:off x="8311845" y="4395499"/>
            <a:ext cx="1034275" cy="124112"/>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3"/>
          <a:stretch>
            <a:fillRect/>
          </a:stretch>
        </p:blipFill>
        <p:spPr>
          <a:xfrm>
            <a:off x="8334795" y="1965851"/>
            <a:ext cx="1028156" cy="236476"/>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4"/>
          <a:stretch>
            <a:fillRect/>
          </a:stretch>
        </p:blipFill>
        <p:spPr>
          <a:xfrm>
            <a:off x="8457558" y="2867402"/>
            <a:ext cx="705639" cy="258733"/>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5"/>
          <a:stretch>
            <a:fillRect/>
          </a:stretch>
        </p:blipFill>
        <p:spPr>
          <a:xfrm>
            <a:off x="8368209" y="3164313"/>
            <a:ext cx="884340" cy="200451"/>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6"/>
          <a:stretch>
            <a:fillRect/>
          </a:stretch>
        </p:blipFill>
        <p:spPr>
          <a:xfrm>
            <a:off x="8538963" y="3487023"/>
            <a:ext cx="609839" cy="414691"/>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7"/>
          <a:stretch>
            <a:fillRect/>
          </a:stretch>
        </p:blipFill>
        <p:spPr>
          <a:xfrm>
            <a:off x="8333665" y="4007990"/>
            <a:ext cx="980659" cy="189593"/>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8"/>
          <a:stretch>
            <a:fillRect/>
          </a:stretch>
        </p:blipFill>
        <p:spPr>
          <a:xfrm>
            <a:off x="8490425" y="4683838"/>
            <a:ext cx="697960" cy="321061"/>
          </a:xfrm>
          <a:prstGeom prst="rect">
            <a:avLst/>
          </a:prstGeom>
        </p:spPr>
      </p:pic>
      <p:sp>
        <p:nvSpPr>
          <p:cNvPr id="63" name="Oval 62">
            <a:extLst>
              <a:ext uri="{FF2B5EF4-FFF2-40B4-BE49-F238E27FC236}">
                <a16:creationId xmlns:a16="http://schemas.microsoft.com/office/drawing/2014/main" id="{E5B337CF-D627-C5AA-1CD1-949A7E0C0A8F}"/>
              </a:ext>
            </a:extLst>
          </p:cNvPr>
          <p:cNvSpPr/>
          <p:nvPr/>
        </p:nvSpPr>
        <p:spPr>
          <a:xfrm>
            <a:off x="8182377" y="3204825"/>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9"/>
          <a:stretch>
            <a:fillRect/>
          </a:stretch>
        </p:blipFill>
        <p:spPr>
          <a:xfrm>
            <a:off x="358107" y="2595801"/>
            <a:ext cx="899319" cy="413737"/>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50"/>
          <a:stretch>
            <a:fillRect/>
          </a:stretch>
        </p:blipFill>
        <p:spPr>
          <a:xfrm>
            <a:off x="1850490" y="1898039"/>
            <a:ext cx="581812" cy="581812"/>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51"/>
          <a:stretch>
            <a:fillRect/>
          </a:stretch>
        </p:blipFill>
        <p:spPr>
          <a:xfrm>
            <a:off x="503949" y="2024651"/>
            <a:ext cx="631337" cy="25224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2"/>
          <a:stretch>
            <a:fillRect/>
          </a:stretch>
        </p:blipFill>
        <p:spPr>
          <a:xfrm>
            <a:off x="11158729" y="2923505"/>
            <a:ext cx="639633" cy="392308"/>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3"/>
          <a:stretch>
            <a:fillRect/>
          </a:stretch>
        </p:blipFill>
        <p:spPr>
          <a:xfrm>
            <a:off x="11066320" y="3393885"/>
            <a:ext cx="715777" cy="325456"/>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4"/>
          <a:stretch>
            <a:fillRect/>
          </a:stretch>
        </p:blipFill>
        <p:spPr>
          <a:xfrm>
            <a:off x="4430865" y="2433340"/>
            <a:ext cx="772249" cy="145869"/>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5"/>
          <a:stretch>
            <a:fillRect/>
          </a:stretch>
        </p:blipFill>
        <p:spPr>
          <a:xfrm>
            <a:off x="11000695" y="3820052"/>
            <a:ext cx="769805" cy="168627"/>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6"/>
          <a:stretch>
            <a:fillRect/>
          </a:stretch>
        </p:blipFill>
        <p:spPr>
          <a:xfrm>
            <a:off x="5732229" y="2995323"/>
            <a:ext cx="927513" cy="250116"/>
          </a:xfrm>
          <a:prstGeom prst="rect">
            <a:avLst/>
          </a:prstGeom>
        </p:spPr>
      </p:pic>
      <p:sp>
        <p:nvSpPr>
          <p:cNvPr id="290" name="Oval 289">
            <a:extLst>
              <a:ext uri="{FF2B5EF4-FFF2-40B4-BE49-F238E27FC236}">
                <a16:creationId xmlns:a16="http://schemas.microsoft.com/office/drawing/2014/main" id="{B5857BFC-8ED9-509F-F3F1-79DEE1CCE40A}"/>
              </a:ext>
            </a:extLst>
          </p:cNvPr>
          <p:cNvSpPr/>
          <p:nvPr/>
        </p:nvSpPr>
        <p:spPr>
          <a:xfrm>
            <a:off x="69869" y="206098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1" name="Oval 290">
            <a:extLst>
              <a:ext uri="{FF2B5EF4-FFF2-40B4-BE49-F238E27FC236}">
                <a16:creationId xmlns:a16="http://schemas.microsoft.com/office/drawing/2014/main" id="{4C805722-E2AA-A3A8-7443-753F0328AE0A}"/>
              </a:ext>
            </a:extLst>
          </p:cNvPr>
          <p:cNvSpPr/>
          <p:nvPr/>
        </p:nvSpPr>
        <p:spPr>
          <a:xfrm>
            <a:off x="58287" y="272710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2" name="Oval 291">
            <a:extLst>
              <a:ext uri="{FF2B5EF4-FFF2-40B4-BE49-F238E27FC236}">
                <a16:creationId xmlns:a16="http://schemas.microsoft.com/office/drawing/2014/main" id="{3767707E-B1B1-2464-74BE-446597644618}"/>
              </a:ext>
            </a:extLst>
          </p:cNvPr>
          <p:cNvSpPr/>
          <p:nvPr/>
        </p:nvSpPr>
        <p:spPr>
          <a:xfrm>
            <a:off x="1547045" y="211942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3" name="Oval 292">
            <a:extLst>
              <a:ext uri="{FF2B5EF4-FFF2-40B4-BE49-F238E27FC236}">
                <a16:creationId xmlns:a16="http://schemas.microsoft.com/office/drawing/2014/main" id="{6AE46C92-F00B-D9FC-600B-88DFE811087E}"/>
              </a:ext>
            </a:extLst>
          </p:cNvPr>
          <p:cNvSpPr/>
          <p:nvPr/>
        </p:nvSpPr>
        <p:spPr>
          <a:xfrm>
            <a:off x="4181807" y="245370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5" name="Oval 294">
            <a:extLst>
              <a:ext uri="{FF2B5EF4-FFF2-40B4-BE49-F238E27FC236}">
                <a16:creationId xmlns:a16="http://schemas.microsoft.com/office/drawing/2014/main" id="{19230D24-D290-5A2F-2772-88B10EDCCDC5}"/>
              </a:ext>
            </a:extLst>
          </p:cNvPr>
          <p:cNvSpPr/>
          <p:nvPr/>
        </p:nvSpPr>
        <p:spPr>
          <a:xfrm>
            <a:off x="10814237" y="311965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6" name="Oval 295">
            <a:extLst>
              <a:ext uri="{FF2B5EF4-FFF2-40B4-BE49-F238E27FC236}">
                <a16:creationId xmlns:a16="http://schemas.microsoft.com/office/drawing/2014/main" id="{B0CB8AF5-BBBF-3411-937B-809D594BE8E2}"/>
              </a:ext>
            </a:extLst>
          </p:cNvPr>
          <p:cNvSpPr/>
          <p:nvPr/>
        </p:nvSpPr>
        <p:spPr>
          <a:xfrm>
            <a:off x="10814530" y="352037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7" name="Oval 296">
            <a:extLst>
              <a:ext uri="{FF2B5EF4-FFF2-40B4-BE49-F238E27FC236}">
                <a16:creationId xmlns:a16="http://schemas.microsoft.com/office/drawing/2014/main" id="{AEF2CD5B-100F-3B84-23C8-EC39356AC8F6}"/>
              </a:ext>
            </a:extLst>
          </p:cNvPr>
          <p:cNvSpPr/>
          <p:nvPr/>
        </p:nvSpPr>
        <p:spPr>
          <a:xfrm>
            <a:off x="10811325" y="383956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7"/>
          <a:stretch>
            <a:fillRect/>
          </a:stretch>
        </p:blipFill>
        <p:spPr>
          <a:xfrm>
            <a:off x="4410037" y="3466460"/>
            <a:ext cx="818416" cy="124248"/>
          </a:xfrm>
          <a:prstGeom prst="rect">
            <a:avLst/>
          </a:prstGeom>
        </p:spPr>
      </p:pic>
      <p:sp>
        <p:nvSpPr>
          <p:cNvPr id="300" name="Oval 299">
            <a:extLst>
              <a:ext uri="{FF2B5EF4-FFF2-40B4-BE49-F238E27FC236}">
                <a16:creationId xmlns:a16="http://schemas.microsoft.com/office/drawing/2014/main" id="{4CBE1B1F-63AE-E6E3-8D71-0D740F488135}"/>
              </a:ext>
            </a:extLst>
          </p:cNvPr>
          <p:cNvSpPr/>
          <p:nvPr/>
        </p:nvSpPr>
        <p:spPr>
          <a:xfrm>
            <a:off x="4189683" y="345976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1" name="Oval 300">
            <a:extLst>
              <a:ext uri="{FF2B5EF4-FFF2-40B4-BE49-F238E27FC236}">
                <a16:creationId xmlns:a16="http://schemas.microsoft.com/office/drawing/2014/main" id="{D78115E0-BD2C-20AA-2435-192352BE32B0}"/>
              </a:ext>
            </a:extLst>
          </p:cNvPr>
          <p:cNvSpPr/>
          <p:nvPr/>
        </p:nvSpPr>
        <p:spPr>
          <a:xfrm>
            <a:off x="5514087" y="306260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3" name="Group 302">
            <a:extLst>
              <a:ext uri="{FF2B5EF4-FFF2-40B4-BE49-F238E27FC236}">
                <a16:creationId xmlns:a16="http://schemas.microsoft.com/office/drawing/2014/main" id="{25BE1A22-2580-9B77-FED4-C0066F0CA359}"/>
              </a:ext>
            </a:extLst>
          </p:cNvPr>
          <p:cNvGrpSpPr/>
          <p:nvPr/>
        </p:nvGrpSpPr>
        <p:grpSpPr>
          <a:xfrm>
            <a:off x="6895887" y="2014168"/>
            <a:ext cx="1134989" cy="2660184"/>
            <a:chOff x="7221020" y="1489992"/>
            <a:chExt cx="851242" cy="1995138"/>
          </a:xfrm>
        </p:grpSpPr>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8"/>
            <a:stretch>
              <a:fillRect/>
            </a:stretch>
          </p:blipFill>
          <p:spPr>
            <a:xfrm>
              <a:off x="7474981" y="2387779"/>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9"/>
            <a:stretch>
              <a:fillRect/>
            </a:stretch>
          </p:blipFill>
          <p:spPr>
            <a:xfrm>
              <a:off x="7481419" y="2793769"/>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60"/>
            <a:stretch>
              <a:fillRect/>
            </a:stretch>
          </p:blipFill>
          <p:spPr>
            <a:xfrm>
              <a:off x="7460911" y="3368128"/>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61"/>
            <a:stretch>
              <a:fillRect/>
            </a:stretch>
          </p:blipFill>
          <p:spPr>
            <a:xfrm>
              <a:off x="7434592" y="1901293"/>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2"/>
            <a:stretch>
              <a:fillRect/>
            </a:stretch>
          </p:blipFill>
          <p:spPr>
            <a:xfrm>
              <a:off x="7329692" y="1673117"/>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3"/>
            <a:stretch>
              <a:fillRect/>
            </a:stretch>
          </p:blipFill>
          <p:spPr>
            <a:xfrm>
              <a:off x="7374395" y="1492466"/>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4"/>
            <a:stretch>
              <a:fillRect/>
            </a:stretch>
          </p:blipFill>
          <p:spPr>
            <a:xfrm>
              <a:off x="7387456" y="2965849"/>
              <a:ext cx="663097" cy="402279"/>
            </a:xfrm>
            <a:prstGeom prst="rect">
              <a:avLst/>
            </a:prstGeom>
          </p:spPr>
        </p:pic>
        <p:sp>
          <p:nvSpPr>
            <p:cNvPr id="59" name="Oval 58">
              <a:extLst>
                <a:ext uri="{FF2B5EF4-FFF2-40B4-BE49-F238E27FC236}">
                  <a16:creationId xmlns:a16="http://schemas.microsoft.com/office/drawing/2014/main" id="{DC7F9560-2AF1-2277-94FC-33737BBB7733}"/>
                </a:ext>
              </a:extLst>
            </p:cNvPr>
            <p:cNvSpPr/>
            <p:nvPr/>
          </p:nvSpPr>
          <p:spPr>
            <a:xfrm>
              <a:off x="7221021" y="1489992"/>
              <a:ext cx="108671"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5"/>
            <a:stretch>
              <a:fillRect/>
            </a:stretch>
          </p:blipFill>
          <p:spPr>
            <a:xfrm>
              <a:off x="7367204" y="2201548"/>
              <a:ext cx="689739" cy="149156"/>
            </a:xfrm>
            <a:prstGeom prst="rect">
              <a:avLst/>
            </a:prstGeom>
          </p:spPr>
        </p:pic>
        <p:sp>
          <p:nvSpPr>
            <p:cNvPr id="294" name="Oval 293">
              <a:extLst>
                <a:ext uri="{FF2B5EF4-FFF2-40B4-BE49-F238E27FC236}">
                  <a16:creationId xmlns:a16="http://schemas.microsoft.com/office/drawing/2014/main" id="{A56DB61D-C39D-BC26-5683-9830D8AD007E}"/>
                </a:ext>
              </a:extLst>
            </p:cNvPr>
            <p:cNvSpPr/>
            <p:nvPr/>
          </p:nvSpPr>
          <p:spPr>
            <a:xfrm>
              <a:off x="7223395" y="2265949"/>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2" name="Oval 301">
              <a:extLst>
                <a:ext uri="{FF2B5EF4-FFF2-40B4-BE49-F238E27FC236}">
                  <a16:creationId xmlns:a16="http://schemas.microsoft.com/office/drawing/2014/main" id="{9168A16C-0216-E539-7B65-B6828D8354AB}"/>
                </a:ext>
              </a:extLst>
            </p:cNvPr>
            <p:cNvSpPr/>
            <p:nvPr/>
          </p:nvSpPr>
          <p:spPr>
            <a:xfrm>
              <a:off x="7221020" y="3122271"/>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6"/>
          <a:stretch>
            <a:fillRect/>
          </a:stretch>
        </p:blipFill>
        <p:spPr>
          <a:xfrm>
            <a:off x="2943896" y="2379471"/>
            <a:ext cx="1079075" cy="132187"/>
          </a:xfrm>
          <a:prstGeom prst="rect">
            <a:avLst/>
          </a:prstGeom>
        </p:spPr>
      </p:pic>
    </p:spTree>
    <p:extLst>
      <p:ext uri="{BB962C8B-B14F-4D97-AF65-F5344CB8AC3E}">
        <p14:creationId xmlns:p14="http://schemas.microsoft.com/office/powerpoint/2010/main" val="279329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dirty="0">
                <a:solidFill>
                  <a:srgbClr val="003778"/>
                </a:solidFill>
                <a:latin typeface="+mn-lt"/>
              </a:rPr>
              <a:t>Snapshot Represents Over 7.5 Trillion USD In Market Value</a:t>
            </a:r>
          </a:p>
        </p:txBody>
      </p:sp>
    </p:spTree>
    <p:extLst>
      <p:ext uri="{BB962C8B-B14F-4D97-AF65-F5344CB8AC3E}">
        <p14:creationId xmlns:p14="http://schemas.microsoft.com/office/powerpoint/2010/main" val="3969503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8640795" y="3168355"/>
            <a:ext cx="1186560" cy="118656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Trillions More In Market Value Touched</a:t>
            </a:r>
            <a:endParaRPr dirty="0">
              <a:solidFill>
                <a:srgbClr val="003778"/>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784964" y="3477309"/>
            <a:ext cx="1108483" cy="526872"/>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837385" y="2202912"/>
            <a:ext cx="1943520" cy="488059"/>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2154898" y="2716579"/>
            <a:ext cx="1344511" cy="752927"/>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4973982" y="5137835"/>
            <a:ext cx="1397700" cy="782712"/>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8877153" y="5301526"/>
            <a:ext cx="1078464" cy="71116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7377575" y="2312403"/>
            <a:ext cx="1683687" cy="247093"/>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3300642" y="5159415"/>
            <a:ext cx="1287757" cy="721144"/>
          </a:xfrm>
          <a:prstGeom prst="rect">
            <a:avLst/>
          </a:prstGeom>
        </p:spPr>
      </p:pic>
      <p:pic>
        <p:nvPicPr>
          <p:cNvPr id="20" name="Picture 19" descr="A close up of a logo&#10;&#10;Description automatically generated with medium confidence">
            <a:extLst>
              <a:ext uri="{FF2B5EF4-FFF2-40B4-BE49-F238E27FC236}">
                <a16:creationId xmlns:a16="http://schemas.microsoft.com/office/drawing/2014/main" id="{EC3404CD-78A7-6C06-6308-639869D664FE}"/>
              </a:ext>
            </a:extLst>
          </p:cNvPr>
          <p:cNvPicPr>
            <a:picLocks noChangeAspect="1"/>
          </p:cNvPicPr>
          <p:nvPr/>
        </p:nvPicPr>
        <p:blipFill>
          <a:blip r:embed="rId11"/>
          <a:stretch>
            <a:fillRect/>
          </a:stretch>
        </p:blipFill>
        <p:spPr>
          <a:xfrm>
            <a:off x="1610859" y="5167325"/>
            <a:ext cx="1366479" cy="76522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2"/>
          <a:stretch>
            <a:fillRect/>
          </a:stretch>
        </p:blipFill>
        <p:spPr>
          <a:xfrm>
            <a:off x="11020582" y="5986032"/>
            <a:ext cx="1038988" cy="581833"/>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3"/>
          <a:stretch>
            <a:fillRect/>
          </a:stretch>
        </p:blipFill>
        <p:spPr>
          <a:xfrm>
            <a:off x="8588633" y="2875968"/>
            <a:ext cx="1397291" cy="440147"/>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4"/>
          <a:stretch>
            <a:fillRect/>
          </a:stretch>
        </p:blipFill>
        <p:spPr>
          <a:xfrm>
            <a:off x="10388778" y="5301525"/>
            <a:ext cx="1619628" cy="436923"/>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5"/>
          <a:stretch>
            <a:fillRect/>
          </a:stretch>
        </p:blipFill>
        <p:spPr>
          <a:xfrm>
            <a:off x="370368" y="6009583"/>
            <a:ext cx="862371" cy="715136"/>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6"/>
          <a:stretch>
            <a:fillRect/>
          </a:stretch>
        </p:blipFill>
        <p:spPr>
          <a:xfrm>
            <a:off x="1812018" y="6281364"/>
            <a:ext cx="1307017" cy="260363"/>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7"/>
          <a:stretch>
            <a:fillRect/>
          </a:stretch>
        </p:blipFill>
        <p:spPr>
          <a:xfrm>
            <a:off x="11210282" y="4201150"/>
            <a:ext cx="705023" cy="705023"/>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8"/>
          <a:stretch>
            <a:fillRect/>
          </a:stretch>
        </p:blipFill>
        <p:spPr>
          <a:xfrm>
            <a:off x="7239499" y="4412839"/>
            <a:ext cx="1524548" cy="328948"/>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9"/>
          <a:stretch>
            <a:fillRect/>
          </a:stretch>
        </p:blipFill>
        <p:spPr>
          <a:xfrm>
            <a:off x="5626446" y="6035277"/>
            <a:ext cx="1281551" cy="717668"/>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20"/>
          <a:stretch>
            <a:fillRect/>
          </a:stretch>
        </p:blipFill>
        <p:spPr>
          <a:xfrm>
            <a:off x="4149100" y="2201144"/>
            <a:ext cx="1186560" cy="664473"/>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1"/>
          <a:stretch>
            <a:fillRect/>
          </a:stretch>
        </p:blipFill>
        <p:spPr>
          <a:xfrm>
            <a:off x="10573365" y="1954903"/>
            <a:ext cx="1558964" cy="700133"/>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2"/>
          <a:stretch>
            <a:fillRect/>
          </a:stretch>
        </p:blipFill>
        <p:spPr>
          <a:xfrm>
            <a:off x="9466187" y="2128357"/>
            <a:ext cx="689204" cy="561368"/>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3"/>
          <a:stretch>
            <a:fillRect/>
          </a:stretch>
        </p:blipFill>
        <p:spPr>
          <a:xfrm>
            <a:off x="1833110" y="4341238"/>
            <a:ext cx="560671" cy="560671"/>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4"/>
          <a:stretch>
            <a:fillRect/>
          </a:stretch>
        </p:blipFill>
        <p:spPr>
          <a:xfrm>
            <a:off x="5803056" y="2208541"/>
            <a:ext cx="1436443" cy="313844"/>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5"/>
          <a:stretch>
            <a:fillRect/>
          </a:stretch>
        </p:blipFill>
        <p:spPr>
          <a:xfrm>
            <a:off x="6663764" y="5476643"/>
            <a:ext cx="1617376" cy="261805"/>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6"/>
          <a:stretch>
            <a:fillRect/>
          </a:stretch>
        </p:blipFill>
        <p:spPr>
          <a:xfrm>
            <a:off x="4034611" y="1524215"/>
            <a:ext cx="1199028" cy="480967"/>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7"/>
          <a:stretch>
            <a:fillRect/>
          </a:stretch>
        </p:blipFill>
        <p:spPr>
          <a:xfrm>
            <a:off x="5304023" y="4473131"/>
            <a:ext cx="1628967" cy="286747"/>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8"/>
          <a:stretch>
            <a:fillRect/>
          </a:stretch>
        </p:blipFill>
        <p:spPr>
          <a:xfrm>
            <a:off x="3808408" y="3122236"/>
            <a:ext cx="4586541" cy="745105"/>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9"/>
          <a:stretch>
            <a:fillRect/>
          </a:stretch>
        </p:blipFill>
        <p:spPr>
          <a:xfrm>
            <a:off x="5766964" y="1383400"/>
            <a:ext cx="1270000" cy="7112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30"/>
          <a:stretch>
            <a:fillRect/>
          </a:stretch>
        </p:blipFill>
        <p:spPr>
          <a:xfrm>
            <a:off x="1784965" y="1576563"/>
            <a:ext cx="1728321" cy="301975"/>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1"/>
          <a:stretch>
            <a:fillRect/>
          </a:stretch>
        </p:blipFill>
        <p:spPr>
          <a:xfrm>
            <a:off x="370369" y="3593148"/>
            <a:ext cx="1071716" cy="429897"/>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2"/>
          <a:stretch>
            <a:fillRect/>
          </a:stretch>
        </p:blipFill>
        <p:spPr>
          <a:xfrm>
            <a:off x="279294" y="2318764"/>
            <a:ext cx="1331565" cy="254869"/>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3"/>
          <a:stretch>
            <a:fillRect/>
          </a:stretch>
        </p:blipFill>
        <p:spPr>
          <a:xfrm>
            <a:off x="138241" y="2825497"/>
            <a:ext cx="1673776" cy="482820"/>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4"/>
          <a:stretch>
            <a:fillRect/>
          </a:stretch>
        </p:blipFill>
        <p:spPr>
          <a:xfrm>
            <a:off x="325979" y="4318446"/>
            <a:ext cx="834015" cy="655297"/>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5"/>
          <a:stretch>
            <a:fillRect/>
          </a:stretch>
        </p:blipFill>
        <p:spPr>
          <a:xfrm>
            <a:off x="7348757" y="1505018"/>
            <a:ext cx="1457632" cy="490913"/>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6"/>
          <a:stretch>
            <a:fillRect/>
          </a:stretch>
        </p:blipFill>
        <p:spPr>
          <a:xfrm>
            <a:off x="9118183" y="1577342"/>
            <a:ext cx="1359045" cy="330741"/>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7"/>
          <a:stretch>
            <a:fillRect/>
          </a:stretch>
        </p:blipFill>
        <p:spPr>
          <a:xfrm>
            <a:off x="10382856" y="2802574"/>
            <a:ext cx="1625549" cy="406388"/>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8"/>
          <a:stretch>
            <a:fillRect/>
          </a:stretch>
        </p:blipFill>
        <p:spPr>
          <a:xfrm>
            <a:off x="10013298" y="3533401"/>
            <a:ext cx="2014567" cy="322617"/>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9"/>
          <a:stretch>
            <a:fillRect/>
          </a:stretch>
        </p:blipFill>
        <p:spPr>
          <a:xfrm>
            <a:off x="9185091" y="4360532"/>
            <a:ext cx="1633003" cy="395661"/>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40"/>
          <a:stretch>
            <a:fillRect/>
          </a:stretch>
        </p:blipFill>
        <p:spPr>
          <a:xfrm>
            <a:off x="227462" y="5183854"/>
            <a:ext cx="1166817" cy="482821"/>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1"/>
          <a:stretch>
            <a:fillRect/>
          </a:stretch>
        </p:blipFill>
        <p:spPr>
          <a:xfrm>
            <a:off x="7024452" y="6208914"/>
            <a:ext cx="1564181" cy="405265"/>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2"/>
          <a:stretch>
            <a:fillRect/>
          </a:stretch>
        </p:blipFill>
        <p:spPr>
          <a:xfrm>
            <a:off x="2946263" y="4538909"/>
            <a:ext cx="2044391" cy="238512"/>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3"/>
          <a:stretch>
            <a:fillRect/>
          </a:stretch>
        </p:blipFill>
        <p:spPr>
          <a:xfrm>
            <a:off x="9119219" y="6212467"/>
            <a:ext cx="1683687" cy="363285"/>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4"/>
          <a:stretch>
            <a:fillRect/>
          </a:stretch>
        </p:blipFill>
        <p:spPr>
          <a:xfrm>
            <a:off x="3415223" y="6262123"/>
            <a:ext cx="1760583" cy="298845"/>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4093618" y="3774630"/>
            <a:ext cx="4004765" cy="39566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40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76887" y="6588631"/>
            <a:ext cx="12038229" cy="29884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067"/>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D491B-C1F9-4488-37A7-0149F5661CDF}"/>
              </a:ext>
            </a:extLst>
          </p:cNvPr>
          <p:cNvSpPr>
            <a:spLocks noGrp="1"/>
          </p:cNvSpPr>
          <p:nvPr>
            <p:ph type="title"/>
          </p:nvPr>
        </p:nvSpPr>
        <p:spPr/>
        <p:txBody>
          <a:bodyPr/>
          <a:lstStyle/>
          <a:p>
            <a:r>
              <a:rPr lang="en-US" dirty="0"/>
              <a:t>1,000+</a:t>
            </a:r>
          </a:p>
        </p:txBody>
      </p:sp>
      <p:sp>
        <p:nvSpPr>
          <p:cNvPr id="3" name="Text Placeholder 2">
            <a:extLst>
              <a:ext uri="{FF2B5EF4-FFF2-40B4-BE49-F238E27FC236}">
                <a16:creationId xmlns:a16="http://schemas.microsoft.com/office/drawing/2014/main" id="{1D374F7E-93DA-D830-DB2D-64349AAA4E7C}"/>
              </a:ext>
            </a:extLst>
          </p:cNvPr>
          <p:cNvSpPr>
            <a:spLocks noGrp="1"/>
          </p:cNvSpPr>
          <p:nvPr>
            <p:ph type="body" idx="1"/>
          </p:nvPr>
        </p:nvSpPr>
        <p:spPr/>
        <p:txBody>
          <a:bodyPr/>
          <a:lstStyle/>
          <a:p>
            <a:pPr marL="152396" indent="0">
              <a:buNone/>
            </a:pPr>
            <a:r>
              <a:rPr lang="en-US" dirty="0"/>
              <a:t>Companies Working On A Better Supply Chain</a:t>
            </a:r>
          </a:p>
        </p:txBody>
      </p:sp>
    </p:spTree>
    <p:extLst>
      <p:ext uri="{BB962C8B-B14F-4D97-AF65-F5344CB8AC3E}">
        <p14:creationId xmlns:p14="http://schemas.microsoft.com/office/powerpoint/2010/main" val="2898152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lstStyle/>
          <a:p>
            <a:r>
              <a:rPr lang="en-JP" dirty="0"/>
              <a:t>Trust Built By Process Management</a:t>
            </a:r>
            <a:endParaRPr lang="en-US"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r>
              <a:rPr lang="en-US" sz="2800" b="1" dirty="0">
                <a:solidFill>
                  <a:schemeClr val="accent6">
                    <a:lumMod val="50000"/>
                  </a:schemeClr>
                </a:solidFill>
              </a:rPr>
              <a:t>OpenChain ISO/IEC 5230:2020</a:t>
            </a:r>
            <a:r>
              <a:rPr lang="en-US" sz="2800" dirty="0"/>
              <a:t> </a:t>
            </a:r>
            <a:br>
              <a:rPr lang="en-US" sz="2800" dirty="0"/>
            </a:br>
            <a:r>
              <a:rPr lang="en-US" b="1" dirty="0"/>
              <a:t>Since Q4 2016~ as de facto, Q4 2020~ ISO/IEC</a:t>
            </a:r>
            <a:br>
              <a:rPr lang="en-US" dirty="0"/>
            </a:br>
            <a:r>
              <a:rPr lang="en-US" dirty="0"/>
              <a:t>The International Standard for open source license compliance. </a:t>
            </a:r>
          </a:p>
          <a:p>
            <a:r>
              <a:rPr lang="en-US" sz="2800" b="1" dirty="0">
                <a:solidFill>
                  <a:schemeClr val="accent6">
                    <a:lumMod val="50000"/>
                  </a:schemeClr>
                </a:solidFill>
              </a:rPr>
              <a:t>OpenChain ISO/IEC DIS 18974</a:t>
            </a:r>
            <a:br>
              <a:rPr lang="en-US" sz="2800" b="1" dirty="0">
                <a:solidFill>
                  <a:schemeClr val="accent6">
                    <a:lumMod val="50000"/>
                  </a:schemeClr>
                </a:solidFill>
              </a:rPr>
            </a:br>
            <a:r>
              <a:rPr lang="en-US" b="1" dirty="0"/>
              <a:t>Since Q4 2022~ as de facto, Q3 2023 expected ISO/IEC</a:t>
            </a:r>
            <a:br>
              <a:rPr lang="en-US" b="1" dirty="0">
                <a:solidFill>
                  <a:schemeClr val="accent6">
                    <a:lumMod val="50000"/>
                  </a:schemeClr>
                </a:solidFill>
              </a:rPr>
            </a:br>
            <a:r>
              <a:rPr lang="en-US" dirty="0"/>
              <a:t>The industry standard for open source security assurance compliance. </a:t>
            </a:r>
          </a:p>
          <a:p>
            <a:pPr marL="152396" indent="0">
              <a:buNone/>
            </a:pPr>
            <a:endParaRPr lang="en-US" dirty="0"/>
          </a:p>
          <a:p>
            <a:pPr marL="152396" indent="0" algn="ctr">
              <a:buNone/>
            </a:pPr>
            <a:r>
              <a:rPr lang="en-US" sz="2000" dirty="0"/>
              <a:t>High level process standards</a:t>
            </a:r>
          </a:p>
          <a:p>
            <a:pPr marL="152396" indent="0" algn="ctr">
              <a:buNone/>
            </a:pPr>
            <a:r>
              <a:rPr lang="en-US" sz="2000" dirty="0"/>
              <a:t>Simple, effective and suitable for companies of all sizes in all markets</a:t>
            </a:r>
          </a:p>
          <a:p>
            <a:pPr marL="152396" indent="0" algn="ctr">
              <a:buNone/>
            </a:pPr>
            <a:r>
              <a:rPr lang="en-US" sz="2000" dirty="0"/>
              <a:t>Openly developed by a vibrant user community and freely available to all</a:t>
            </a:r>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4294967295"/>
          </p:nvPr>
        </p:nvSpPr>
        <p:spPr>
          <a:xfrm>
            <a:off x="11824339" y="6583680"/>
            <a:ext cx="367600" cy="274400"/>
          </a:xfrm>
        </p:spPr>
        <p:txBody>
          <a:bodyPr/>
          <a:lstStyle/>
          <a:p>
            <a:fld id="{00000000-1234-1234-1234-123412341234}" type="slidenum">
              <a:rPr lang="en" smtClean="0"/>
              <a:pPr/>
              <a:t>17</a:t>
            </a:fld>
            <a:endParaRPr lang="en" dirty="0"/>
          </a:p>
        </p:txBody>
      </p:sp>
    </p:spTree>
    <p:extLst>
      <p:ext uri="{BB962C8B-B14F-4D97-AF65-F5344CB8AC3E}">
        <p14:creationId xmlns:p14="http://schemas.microsoft.com/office/powerpoint/2010/main" val="2242356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AF0E1D7F-C8EE-ED43-98DE-A4F2C02153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142" y="1529027"/>
            <a:ext cx="11129716" cy="2695479"/>
          </a:xfrm>
          <a:prstGeom prst="rect">
            <a:avLst/>
          </a:prstGeom>
        </p:spPr>
      </p:pic>
      <p:sp>
        <p:nvSpPr>
          <p:cNvPr id="2" name="Title 1">
            <a:extLst>
              <a:ext uri="{FF2B5EF4-FFF2-40B4-BE49-F238E27FC236}">
                <a16:creationId xmlns:a16="http://schemas.microsoft.com/office/drawing/2014/main" id="{6D332CF3-3AA5-2901-FF38-BEF7713945A8}"/>
              </a:ext>
            </a:extLst>
          </p:cNvPr>
          <p:cNvSpPr>
            <a:spLocks noGrp="1"/>
          </p:cNvSpPr>
          <p:nvPr>
            <p:ph type="title"/>
          </p:nvPr>
        </p:nvSpPr>
        <p:spPr/>
        <p:txBody>
          <a:bodyPr/>
          <a:lstStyle/>
          <a:p>
            <a:r>
              <a:rPr lang="en-JP" dirty="0"/>
              <a:t>The Standards Work Company By Company</a:t>
            </a:r>
          </a:p>
        </p:txBody>
      </p:sp>
      <p:grpSp>
        <p:nvGrpSpPr>
          <p:cNvPr id="30" name="Group 29">
            <a:extLst>
              <a:ext uri="{FF2B5EF4-FFF2-40B4-BE49-F238E27FC236}">
                <a16:creationId xmlns:a16="http://schemas.microsoft.com/office/drawing/2014/main" id="{ED645F15-7791-F3EC-BB05-BAC7E6B8D83E}"/>
              </a:ext>
            </a:extLst>
          </p:cNvPr>
          <p:cNvGrpSpPr/>
          <p:nvPr/>
        </p:nvGrpSpPr>
        <p:grpSpPr>
          <a:xfrm>
            <a:off x="1433381" y="5242540"/>
            <a:ext cx="9325237" cy="1416897"/>
            <a:chOff x="878129" y="5137983"/>
            <a:chExt cx="10435741" cy="1521454"/>
          </a:xfrm>
        </p:grpSpPr>
        <p:grpSp>
          <p:nvGrpSpPr>
            <p:cNvPr id="4" name="Group 3">
              <a:extLst>
                <a:ext uri="{FF2B5EF4-FFF2-40B4-BE49-F238E27FC236}">
                  <a16:creationId xmlns:a16="http://schemas.microsoft.com/office/drawing/2014/main" id="{677FAD8F-FCAB-1760-6CF8-E4B01FEE889D}"/>
                </a:ext>
              </a:extLst>
            </p:cNvPr>
            <p:cNvGrpSpPr>
              <a:grpSpLocks noChangeAspect="1"/>
            </p:cNvGrpSpPr>
            <p:nvPr/>
          </p:nvGrpSpPr>
          <p:grpSpPr>
            <a:xfrm>
              <a:off x="4211927" y="5831437"/>
              <a:ext cx="3792323" cy="828000"/>
              <a:chOff x="572609" y="2260512"/>
              <a:chExt cx="11046781" cy="2411908"/>
            </a:xfrm>
          </p:grpSpPr>
          <p:sp>
            <p:nvSpPr>
              <p:cNvPr id="5" name="角丸四角形 2">
                <a:extLst>
                  <a:ext uri="{FF2B5EF4-FFF2-40B4-BE49-F238E27FC236}">
                    <a16:creationId xmlns:a16="http://schemas.microsoft.com/office/drawing/2014/main" id="{F4C65377-F7C1-7E9F-245E-3550266BDA8E}"/>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22">
                <a:extLst>
                  <a:ext uri="{FF2B5EF4-FFF2-40B4-BE49-F238E27FC236}">
                    <a16:creationId xmlns:a16="http://schemas.microsoft.com/office/drawing/2014/main" id="{272F3046-C8E0-D026-A6F8-9C1833095ECE}"/>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21">
                <a:extLst>
                  <a:ext uri="{FF2B5EF4-FFF2-40B4-BE49-F238E27FC236}">
                    <a16:creationId xmlns:a16="http://schemas.microsoft.com/office/drawing/2014/main" id="{7B82C424-F973-6204-991C-6DED6F1F905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8">
                <a:extLst>
                  <a:ext uri="{FF2B5EF4-FFF2-40B4-BE49-F238E27FC236}">
                    <a16:creationId xmlns:a16="http://schemas.microsoft.com/office/drawing/2014/main" id="{916828AD-63AE-8E5A-C10F-4B9CCC00DC7D}"/>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11">
                <a:extLst>
                  <a:ext uri="{FF2B5EF4-FFF2-40B4-BE49-F238E27FC236}">
                    <a16:creationId xmlns:a16="http://schemas.microsoft.com/office/drawing/2014/main" id="{24CE60C6-0741-B8DD-C318-55638F08A996}"/>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7">
                <a:extLst>
                  <a:ext uri="{FF2B5EF4-FFF2-40B4-BE49-F238E27FC236}">
                    <a16:creationId xmlns:a16="http://schemas.microsoft.com/office/drawing/2014/main" id="{7683D277-7858-156B-55CA-EBF7E1ED2BB6}"/>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8">
                <a:extLst>
                  <a:ext uri="{FF2B5EF4-FFF2-40B4-BE49-F238E27FC236}">
                    <a16:creationId xmlns:a16="http://schemas.microsoft.com/office/drawing/2014/main" id="{8DFAA165-7E3E-E4DE-60BB-19CD0D2FD172}"/>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Group 11">
              <a:extLst>
                <a:ext uri="{FF2B5EF4-FFF2-40B4-BE49-F238E27FC236}">
                  <a16:creationId xmlns:a16="http://schemas.microsoft.com/office/drawing/2014/main" id="{D01BEF4A-F35E-58A9-0352-94E211099FE6}"/>
                </a:ext>
              </a:extLst>
            </p:cNvPr>
            <p:cNvGrpSpPr>
              <a:grpSpLocks noChangeAspect="1"/>
            </p:cNvGrpSpPr>
            <p:nvPr/>
          </p:nvGrpSpPr>
          <p:grpSpPr>
            <a:xfrm>
              <a:off x="878129" y="5137983"/>
              <a:ext cx="3792323" cy="880145"/>
              <a:chOff x="572609" y="2108616"/>
              <a:chExt cx="11046781" cy="2563804"/>
            </a:xfrm>
          </p:grpSpPr>
          <p:sp>
            <p:nvSpPr>
              <p:cNvPr id="13" name="角丸四角形 2">
                <a:extLst>
                  <a:ext uri="{FF2B5EF4-FFF2-40B4-BE49-F238E27FC236}">
                    <a16:creationId xmlns:a16="http://schemas.microsoft.com/office/drawing/2014/main" id="{89842F99-04D7-A2BF-D5F2-F750E842499C}"/>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22">
                <a:extLst>
                  <a:ext uri="{FF2B5EF4-FFF2-40B4-BE49-F238E27FC236}">
                    <a16:creationId xmlns:a16="http://schemas.microsoft.com/office/drawing/2014/main" id="{1852F118-C77D-D855-0E30-45FE70BDECD8}"/>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21">
                <a:extLst>
                  <a:ext uri="{FF2B5EF4-FFF2-40B4-BE49-F238E27FC236}">
                    <a16:creationId xmlns:a16="http://schemas.microsoft.com/office/drawing/2014/main" id="{89A188C0-4C2A-805D-2861-B7E0583339D8}"/>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8">
                <a:extLst>
                  <a:ext uri="{FF2B5EF4-FFF2-40B4-BE49-F238E27FC236}">
                    <a16:creationId xmlns:a16="http://schemas.microsoft.com/office/drawing/2014/main" id="{934C4BA3-7D27-8A81-BB28-00DD43388058}"/>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1">
                <a:extLst>
                  <a:ext uri="{FF2B5EF4-FFF2-40B4-BE49-F238E27FC236}">
                    <a16:creationId xmlns:a16="http://schemas.microsoft.com/office/drawing/2014/main" id="{662B9E73-D1C3-7D9E-0FD6-89D65022C7B9}"/>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3">
                <a:extLst>
                  <a:ext uri="{FF2B5EF4-FFF2-40B4-BE49-F238E27FC236}">
                    <a16:creationId xmlns:a16="http://schemas.microsoft.com/office/drawing/2014/main" id="{BF4F3543-DD23-2E7A-7284-F8F3A45C485B}"/>
                  </a:ext>
                </a:extLst>
              </p:cNvPr>
              <p:cNvSpPr/>
              <p:nvPr/>
            </p:nvSpPr>
            <p:spPr>
              <a:xfrm>
                <a:off x="924685" y="2108616"/>
                <a:ext cx="1946849" cy="65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7">
                <a:extLst>
                  <a:ext uri="{FF2B5EF4-FFF2-40B4-BE49-F238E27FC236}">
                    <a16:creationId xmlns:a16="http://schemas.microsoft.com/office/drawing/2014/main" id="{2431C518-2408-83CB-C352-4C054983A15F}"/>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8">
                <a:extLst>
                  <a:ext uri="{FF2B5EF4-FFF2-40B4-BE49-F238E27FC236}">
                    <a16:creationId xmlns:a16="http://schemas.microsoft.com/office/drawing/2014/main" id="{FE583A0C-D7B6-AF20-3898-FF4D7A5752F4}"/>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Group 20">
              <a:extLst>
                <a:ext uri="{FF2B5EF4-FFF2-40B4-BE49-F238E27FC236}">
                  <a16:creationId xmlns:a16="http://schemas.microsoft.com/office/drawing/2014/main" id="{32911F17-7D26-1FA4-B89C-9F15D7E41B9C}"/>
                </a:ext>
              </a:extLst>
            </p:cNvPr>
            <p:cNvGrpSpPr>
              <a:grpSpLocks noChangeAspect="1"/>
            </p:cNvGrpSpPr>
            <p:nvPr/>
          </p:nvGrpSpPr>
          <p:grpSpPr>
            <a:xfrm>
              <a:off x="7521547" y="5166542"/>
              <a:ext cx="3792323" cy="858480"/>
              <a:chOff x="572609" y="2171727"/>
              <a:chExt cx="11046781" cy="2500693"/>
            </a:xfrm>
          </p:grpSpPr>
          <p:sp>
            <p:nvSpPr>
              <p:cNvPr id="22" name="正方形/長方形 22">
                <a:extLst>
                  <a:ext uri="{FF2B5EF4-FFF2-40B4-BE49-F238E27FC236}">
                    <a16:creationId xmlns:a16="http://schemas.microsoft.com/office/drawing/2014/main" id="{11FBC0EC-1758-91D7-F18B-49BC91F66DE4}"/>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1">
                <a:extLst>
                  <a:ext uri="{FF2B5EF4-FFF2-40B4-BE49-F238E27FC236}">
                    <a16:creationId xmlns:a16="http://schemas.microsoft.com/office/drawing/2014/main" id="{A50979CA-3380-C470-C201-CF2DA29F34B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8">
                <a:extLst>
                  <a:ext uri="{FF2B5EF4-FFF2-40B4-BE49-F238E27FC236}">
                    <a16:creationId xmlns:a16="http://schemas.microsoft.com/office/drawing/2014/main" id="{7A513530-913F-C7AF-95E1-5F0E983311B0}"/>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11">
                <a:extLst>
                  <a:ext uri="{FF2B5EF4-FFF2-40B4-BE49-F238E27FC236}">
                    <a16:creationId xmlns:a16="http://schemas.microsoft.com/office/drawing/2014/main" id="{91F06F8E-B430-3703-1B1B-5871820B087D}"/>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3">
                <a:extLst>
                  <a:ext uri="{FF2B5EF4-FFF2-40B4-BE49-F238E27FC236}">
                    <a16:creationId xmlns:a16="http://schemas.microsoft.com/office/drawing/2014/main" id="{8F38452B-6CA0-937B-0B7D-4F907548DF1E}"/>
                  </a:ext>
                </a:extLst>
              </p:cNvPr>
              <p:cNvSpPr/>
              <p:nvPr/>
            </p:nvSpPr>
            <p:spPr>
              <a:xfrm>
                <a:off x="924685" y="2171727"/>
                <a:ext cx="1946849" cy="68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7">
                <a:extLst>
                  <a:ext uri="{FF2B5EF4-FFF2-40B4-BE49-F238E27FC236}">
                    <a16:creationId xmlns:a16="http://schemas.microsoft.com/office/drawing/2014/main" id="{D1A3AA36-0B67-F892-C9D5-1DB6D41E02F2}"/>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18">
                <a:extLst>
                  <a:ext uri="{FF2B5EF4-FFF2-40B4-BE49-F238E27FC236}">
                    <a16:creationId xmlns:a16="http://schemas.microsoft.com/office/drawing/2014/main" id="{5C7C11E7-B899-92DE-BB5F-AB0061C1FFAA}"/>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
                <a:extLst>
                  <a:ext uri="{FF2B5EF4-FFF2-40B4-BE49-F238E27FC236}">
                    <a16:creationId xmlns:a16="http://schemas.microsoft.com/office/drawing/2014/main" id="{423D492C-CED0-51D5-4897-AB7D0EB7FFE8}"/>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1" name="Title 1">
            <a:extLst>
              <a:ext uri="{FF2B5EF4-FFF2-40B4-BE49-F238E27FC236}">
                <a16:creationId xmlns:a16="http://schemas.microsoft.com/office/drawing/2014/main" id="{D8912EAD-73C3-A71A-09A0-D8E90BA3E1E3}"/>
              </a:ext>
            </a:extLst>
          </p:cNvPr>
          <p:cNvSpPr txBox="1">
            <a:spLocks/>
          </p:cNvSpPr>
          <p:nvPr/>
        </p:nvSpPr>
        <p:spPr>
          <a:xfrm>
            <a:off x="1104800" y="4306067"/>
            <a:ext cx="9982400" cy="932400"/>
          </a:xfrm>
          <a:prstGeom prst="rect">
            <a:avLst/>
          </a:prstGeom>
          <a:noFill/>
          <a:ln>
            <a:noFill/>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JP" sz="2800" dirty="0"/>
              <a:t>Result = A More Predictable Supply Chain</a:t>
            </a:r>
          </a:p>
        </p:txBody>
      </p:sp>
    </p:spTree>
    <p:extLst>
      <p:ext uri="{BB962C8B-B14F-4D97-AF65-F5344CB8AC3E}">
        <p14:creationId xmlns:p14="http://schemas.microsoft.com/office/powerpoint/2010/main" val="2974933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16F3CFA6-F74B-C728-1EDE-DB3CB3425022}"/>
              </a:ext>
            </a:extLst>
          </p:cNvPr>
          <p:cNvSpPr>
            <a:spLocks noGrp="1"/>
          </p:cNvSpPr>
          <p:nvPr>
            <p:ph type="body" idx="1"/>
          </p:nvPr>
        </p:nvSpPr>
        <p:spPr/>
        <p:txBody>
          <a:bodyPr/>
          <a:lstStyle/>
          <a:p>
            <a:pPr marL="152396" indent="0">
              <a:buNone/>
            </a:pPr>
            <a:endParaRPr lang="en-US" sz="2800" dirty="0"/>
          </a:p>
          <a:p>
            <a:pPr marL="666746" indent="-514350">
              <a:buFont typeface="+mj-lt"/>
              <a:buAutoNum type="arabicPeriod"/>
            </a:pPr>
            <a:r>
              <a:rPr lang="en-US" sz="2800" dirty="0"/>
              <a:t>Self-Certification</a:t>
            </a:r>
          </a:p>
          <a:p>
            <a:pPr marL="666746" indent="-514350">
              <a:buFont typeface="+mj-lt"/>
              <a:buAutoNum type="arabicPeriod"/>
            </a:pPr>
            <a:endParaRPr lang="en-US" sz="2800" dirty="0"/>
          </a:p>
          <a:p>
            <a:pPr marL="666746" indent="-514350">
              <a:buFont typeface="+mj-lt"/>
              <a:buAutoNum type="arabicPeriod"/>
            </a:pPr>
            <a:r>
              <a:rPr lang="en-US" sz="2800" dirty="0"/>
              <a:t>Independent Assessment</a:t>
            </a:r>
          </a:p>
          <a:p>
            <a:pPr marL="666746" indent="-514350">
              <a:buFont typeface="+mj-lt"/>
              <a:buAutoNum type="arabicPeriod"/>
            </a:pPr>
            <a:endParaRPr lang="en-US" sz="2800" dirty="0"/>
          </a:p>
          <a:p>
            <a:pPr marL="666746" indent="-514350">
              <a:buFont typeface="+mj-lt"/>
              <a:buAutoNum type="arabicPeriod"/>
            </a:pPr>
            <a:r>
              <a:rPr lang="en-US" sz="2800" dirty="0"/>
              <a:t>Third-Party Certification</a:t>
            </a:r>
            <a:endParaRPr lang="en-JP" sz="2800" dirty="0"/>
          </a:p>
        </p:txBody>
      </p:sp>
      <p:sp>
        <p:nvSpPr>
          <p:cNvPr id="4" name="Google Shape;285;p35">
            <a:extLst>
              <a:ext uri="{FF2B5EF4-FFF2-40B4-BE49-F238E27FC236}">
                <a16:creationId xmlns:a16="http://schemas.microsoft.com/office/drawing/2014/main" id="{7B5479BA-09F8-EA97-BF3E-C1F35B5A06A9}"/>
              </a:ext>
            </a:extLst>
          </p:cNvPr>
          <p:cNvSpPr txBox="1">
            <a:spLocks noGrp="1"/>
          </p:cNvSpPr>
          <p:nvPr>
            <p:ph type="title"/>
          </p:nvPr>
        </p:nvSpPr>
        <p:spPr>
          <a:xfrm>
            <a:off x="311667" y="239763"/>
            <a:ext cx="9982400" cy="932400"/>
          </a:xfrm>
          <a:prstGeom prst="rect">
            <a:avLst/>
          </a:prstGeom>
          <a:noFill/>
          <a:ln>
            <a:noFill/>
          </a:ln>
        </p:spPr>
        <p:txBody>
          <a:bodyPr spcFirstLastPara="1" vert="horz" wrap="square" lIns="91425" tIns="91425" rIns="91425" bIns="91425" rtlCol="0" anchor="ctr" anchorCtr="0">
            <a:noAutofit/>
          </a:bodyPr>
          <a:lstStyle/>
          <a:p>
            <a:pPr>
              <a:buSzPts val="1100"/>
            </a:pPr>
            <a:r>
              <a:rPr lang="en-US" dirty="0"/>
              <a:t>Freedom Of Choice In Using Our Standards</a:t>
            </a:r>
            <a:endParaRPr dirty="0"/>
          </a:p>
        </p:txBody>
      </p:sp>
      <p:pic>
        <p:nvPicPr>
          <p:cNvPr id="5" name="Picture 4" descr="Qr code&#10;&#10;Description automatically generated">
            <a:extLst>
              <a:ext uri="{FF2B5EF4-FFF2-40B4-BE49-F238E27FC236}">
                <a16:creationId xmlns:a16="http://schemas.microsoft.com/office/drawing/2014/main" id="{0C3DB8AD-52C0-7F6F-5544-341333FB3BC3}"/>
              </a:ext>
            </a:extLst>
          </p:cNvPr>
          <p:cNvPicPr>
            <a:picLocks noChangeAspect="1"/>
          </p:cNvPicPr>
          <p:nvPr/>
        </p:nvPicPr>
        <p:blipFill>
          <a:blip r:embed="rId3"/>
          <a:stretch>
            <a:fillRect/>
          </a:stretch>
        </p:blipFill>
        <p:spPr>
          <a:xfrm>
            <a:off x="8742571" y="2257086"/>
            <a:ext cx="3137762" cy="3137762"/>
          </a:xfrm>
          <a:prstGeom prst="rect">
            <a:avLst/>
          </a:prstGeom>
        </p:spPr>
      </p:pic>
    </p:spTree>
    <p:extLst>
      <p:ext uri="{BB962C8B-B14F-4D97-AF65-F5344CB8AC3E}">
        <p14:creationId xmlns:p14="http://schemas.microsoft.com/office/powerpoint/2010/main" val="4074751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Our Mental Model Of The Supply Chain</a:t>
            </a:r>
            <a:endParaRPr dirty="0"/>
          </a:p>
        </p:txBody>
      </p:sp>
      <p:pic>
        <p:nvPicPr>
          <p:cNvPr id="3" name="Picture 2">
            <a:extLst>
              <a:ext uri="{FF2B5EF4-FFF2-40B4-BE49-F238E27FC236}">
                <a16:creationId xmlns:a16="http://schemas.microsoft.com/office/drawing/2014/main" id="{1F21C5D1-DFEE-DAE5-2F5D-3AF056CD5435}"/>
              </a:ext>
            </a:extLst>
          </p:cNvPr>
          <p:cNvPicPr>
            <a:picLocks noChangeAspect="1"/>
          </p:cNvPicPr>
          <p:nvPr/>
        </p:nvPicPr>
        <p:blipFill>
          <a:blip r:embed="rId3"/>
          <a:stretch>
            <a:fillRect/>
          </a:stretch>
        </p:blipFill>
        <p:spPr>
          <a:xfrm>
            <a:off x="2038353" y="1578298"/>
            <a:ext cx="8115295" cy="4953711"/>
          </a:xfrm>
          <a:prstGeom prst="rect">
            <a:avLst/>
          </a:prstGeom>
          <a:effectLst>
            <a:softEdge rad="1524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dirty="0"/>
              <a:t>Free Self-Certification Material</a:t>
            </a:r>
          </a:p>
        </p:txBody>
      </p:sp>
      <p:sp>
        <p:nvSpPr>
          <p:cNvPr id="181" name="Shape 181"/>
          <p:cNvSpPr txBox="1">
            <a:spLocks noGrp="1"/>
          </p:cNvSpPr>
          <p:nvPr>
            <p:ph type="sldNum" idx="4294967295"/>
          </p:nvPr>
        </p:nvSpPr>
        <p:spPr>
          <a:xfrm>
            <a:off x="11824339" y="6583680"/>
            <a:ext cx="367600" cy="274400"/>
          </a:xfrm>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20</a:t>
            </a:fld>
            <a:endParaRPr/>
          </a:p>
        </p:txBody>
      </p:sp>
      <p:pic>
        <p:nvPicPr>
          <p:cNvPr id="4" name="Picture 3">
            <a:extLst>
              <a:ext uri="{FF2B5EF4-FFF2-40B4-BE49-F238E27FC236}">
                <a16:creationId xmlns:a16="http://schemas.microsoft.com/office/drawing/2014/main" id="{FD647538-101F-72A8-EFED-08A46A3D9AED}"/>
              </a:ext>
            </a:extLst>
          </p:cNvPr>
          <p:cNvPicPr>
            <a:picLocks noChangeAspect="1"/>
          </p:cNvPicPr>
          <p:nvPr/>
        </p:nvPicPr>
        <p:blipFill>
          <a:blip r:embed="rId3"/>
          <a:stretch>
            <a:fillRect/>
          </a:stretch>
        </p:blipFill>
        <p:spPr>
          <a:xfrm>
            <a:off x="2427921" y="1310740"/>
            <a:ext cx="5749892" cy="5030453"/>
          </a:xfrm>
          <a:prstGeom prst="rect">
            <a:avLst/>
          </a:prstGeom>
          <a:effectLst>
            <a:outerShdw blurRad="63500" sx="102000" sy="102000" algn="ctr" rotWithShape="0">
              <a:prstClr val="black">
                <a:alpha val="40000"/>
              </a:prstClr>
            </a:outerShdw>
          </a:effectLst>
        </p:spPr>
      </p:pic>
      <p:pic>
        <p:nvPicPr>
          <p:cNvPr id="2" name="Picture 1" descr="Qr code&#10;&#10;Description automatically generated">
            <a:extLst>
              <a:ext uri="{FF2B5EF4-FFF2-40B4-BE49-F238E27FC236}">
                <a16:creationId xmlns:a16="http://schemas.microsoft.com/office/drawing/2014/main" id="{65E01DBC-972B-17D2-1DDD-89B3527A79CE}"/>
              </a:ext>
            </a:extLst>
          </p:cNvPr>
          <p:cNvPicPr>
            <a:picLocks noChangeAspect="1"/>
          </p:cNvPicPr>
          <p:nvPr/>
        </p:nvPicPr>
        <p:blipFill>
          <a:blip r:embed="rId4"/>
          <a:stretch>
            <a:fillRect/>
          </a:stretch>
        </p:blipFill>
        <p:spPr>
          <a:xfrm>
            <a:off x="8742571" y="2257086"/>
            <a:ext cx="3137762" cy="3137762"/>
          </a:xfrm>
          <a:prstGeom prst="rect">
            <a:avLst/>
          </a:prstGeom>
        </p:spPr>
      </p:pic>
    </p:spTree>
    <p:extLst>
      <p:ext uri="{BB962C8B-B14F-4D97-AF65-F5344CB8AC3E}">
        <p14:creationId xmlns:p14="http://schemas.microsoft.com/office/powerpoint/2010/main" val="2954640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a:latin typeface="Roboto Slab"/>
                <a:ea typeface="Roboto Slab"/>
                <a:cs typeface="Roboto Slab"/>
                <a:sym typeface="Roboto Slab"/>
              </a:rPr>
              <a:t>Key News Around </a:t>
            </a:r>
            <a:br>
              <a:rPr lang="en-US">
                <a:latin typeface="Roboto Slab"/>
                <a:ea typeface="Roboto Slab"/>
                <a:cs typeface="Roboto Slab"/>
                <a:sym typeface="Roboto Slab"/>
              </a:rPr>
            </a:br>
            <a:r>
              <a:rPr lang="en-US">
                <a:latin typeface="Roboto Slab"/>
                <a:ea typeface="Roboto Slab"/>
                <a:cs typeface="Roboto Slab"/>
                <a:sym typeface="Roboto Slab"/>
              </a:rPr>
              <a:t>ISO/IEC 5230</a:t>
            </a:r>
            <a:br>
              <a:rPr lang="en-US">
                <a:latin typeface="Roboto Slab"/>
                <a:ea typeface="Roboto Slab"/>
                <a:cs typeface="Roboto Slab"/>
                <a:sym typeface="Roboto Slab"/>
              </a:rPr>
            </a:br>
            <a:endParaRPr lang="en-US">
              <a:latin typeface="Roboto Slab"/>
              <a:ea typeface="Roboto Slab"/>
              <a:cs typeface="Roboto Slab"/>
              <a:sym typeface="Roboto Slab"/>
            </a:endParaRPr>
          </a:p>
        </p:txBody>
      </p:sp>
    </p:spTree>
    <p:extLst>
      <p:ext uri="{BB962C8B-B14F-4D97-AF65-F5344CB8AC3E}">
        <p14:creationId xmlns:p14="http://schemas.microsoft.com/office/powerpoint/2010/main" val="4026860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98 </a:t>
            </a:r>
            <a:r>
              <a:rPr lang="en-US" dirty="0"/>
              <a:t>Organizations</a:t>
            </a:r>
            <a:r>
              <a:rPr lang="en-US" dirty="0">
                <a:solidFill>
                  <a:srgbClr val="003778"/>
                </a:solidFill>
              </a:rPr>
              <a:t> With Conformant Programs</a:t>
            </a:r>
            <a:r>
              <a:rPr lang="en-US" dirty="0"/>
              <a:t> </a:t>
            </a:r>
            <a:r>
              <a:rPr lang="en-US" dirty="0">
                <a:solidFill>
                  <a:srgbClr val="003778"/>
                </a:solidFill>
              </a:rPr>
              <a:t>On The OpenChain Website (Totals </a:t>
            </a:r>
            <a:r>
              <a:rPr lang="en-US" dirty="0"/>
              <a:t>H</a:t>
            </a:r>
            <a:r>
              <a:rPr lang="en-US" dirty="0">
                <a:solidFill>
                  <a:srgbClr val="003778"/>
                </a:solidFill>
              </a:rPr>
              <a:t>igher)</a:t>
            </a:r>
            <a:endParaRPr dirty="0">
              <a:solidFill>
                <a:srgbClr val="003778"/>
              </a:solidFill>
            </a:endParaRPr>
          </a:p>
        </p:txBody>
      </p:sp>
      <p:pic>
        <p:nvPicPr>
          <p:cNvPr id="6" name="Picture 5" descr="A group of logos on a white background&#10;&#10;Description automatically generated with low confidence">
            <a:extLst>
              <a:ext uri="{FF2B5EF4-FFF2-40B4-BE49-F238E27FC236}">
                <a16:creationId xmlns:a16="http://schemas.microsoft.com/office/drawing/2014/main" id="{698C4C14-1E0D-F823-8658-E5905E8F1D7A}"/>
              </a:ext>
            </a:extLst>
          </p:cNvPr>
          <p:cNvPicPr>
            <a:picLocks noChangeAspect="1"/>
          </p:cNvPicPr>
          <p:nvPr/>
        </p:nvPicPr>
        <p:blipFill>
          <a:blip r:embed="rId3"/>
          <a:stretch>
            <a:fillRect/>
          </a:stretch>
        </p:blipFill>
        <p:spPr>
          <a:xfrm>
            <a:off x="6098332" y="2473085"/>
            <a:ext cx="5704761" cy="2849368"/>
          </a:xfrm>
          <a:prstGeom prst="rect">
            <a:avLst/>
          </a:prstGeom>
        </p:spPr>
      </p:pic>
      <p:pic>
        <p:nvPicPr>
          <p:cNvPr id="8" name="Picture 7" descr="A picture containing text, screenshot, font, web page&#10;&#10;Description automatically generated">
            <a:extLst>
              <a:ext uri="{FF2B5EF4-FFF2-40B4-BE49-F238E27FC236}">
                <a16:creationId xmlns:a16="http://schemas.microsoft.com/office/drawing/2014/main" id="{82A7CD2A-6F4A-81EF-D91F-15350430875D}"/>
              </a:ext>
            </a:extLst>
          </p:cNvPr>
          <p:cNvPicPr>
            <a:picLocks noChangeAspect="1"/>
          </p:cNvPicPr>
          <p:nvPr/>
        </p:nvPicPr>
        <p:blipFill>
          <a:blip r:embed="rId4"/>
          <a:stretch>
            <a:fillRect/>
          </a:stretch>
        </p:blipFill>
        <p:spPr>
          <a:xfrm>
            <a:off x="213434" y="2473085"/>
            <a:ext cx="5882567" cy="2849368"/>
          </a:xfrm>
          <a:prstGeom prst="rect">
            <a:avLst/>
          </a:prstGeom>
        </p:spPr>
      </p:pic>
      <p:sp>
        <p:nvSpPr>
          <p:cNvPr id="2" name="Text Placeholder 2">
            <a:extLst>
              <a:ext uri="{FF2B5EF4-FFF2-40B4-BE49-F238E27FC236}">
                <a16:creationId xmlns:a16="http://schemas.microsoft.com/office/drawing/2014/main" id="{387FCF86-D8BE-6A33-A0E5-3AC498207B13}"/>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Total conformant numbers are far higher. </a:t>
            </a:r>
            <a:br>
              <a:rPr lang="en-US" sz="1867"/>
            </a:br>
            <a:r>
              <a:rPr lang="en-US" sz="1867"/>
              <a:t>Example: </a:t>
            </a:r>
            <a:r>
              <a:rPr lang="en-US" sz="1867">
                <a:hlinkClick r:id="rId5"/>
              </a:rPr>
              <a:t>PwC Survey shows 20% of companies in Germany with over 2,000 employees already used ISO/IEC 5230</a:t>
            </a:r>
            <a:r>
              <a:rPr lang="en-US" sz="1867"/>
              <a:t>.</a:t>
            </a:r>
          </a:p>
        </p:txBody>
      </p:sp>
    </p:spTree>
    <p:extLst>
      <p:ext uri="{BB962C8B-B14F-4D97-AF65-F5344CB8AC3E}">
        <p14:creationId xmlns:p14="http://schemas.microsoft.com/office/powerpoint/2010/main" val="3475667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Recent Significant ISO/IEC 5230 Conformance</a:t>
            </a:r>
            <a:endParaRPr dirty="0">
              <a:solidFill>
                <a:srgbClr val="003778"/>
              </a:solidFill>
            </a:endParaRPr>
          </a:p>
        </p:txBody>
      </p:sp>
      <p:pic>
        <p:nvPicPr>
          <p:cNvPr id="4" name="Picture 3" descr="A picture containing font, graphics, graphic design, text&#10;&#10;Description automatically generated">
            <a:extLst>
              <a:ext uri="{FF2B5EF4-FFF2-40B4-BE49-F238E27FC236}">
                <a16:creationId xmlns:a16="http://schemas.microsoft.com/office/drawing/2014/main" id="{12728D46-5524-7AD3-41B6-A7E4F815FE35}"/>
              </a:ext>
            </a:extLst>
          </p:cNvPr>
          <p:cNvPicPr>
            <a:picLocks noChangeAspect="1"/>
          </p:cNvPicPr>
          <p:nvPr/>
        </p:nvPicPr>
        <p:blipFill>
          <a:blip r:embed="rId3"/>
          <a:stretch>
            <a:fillRect/>
          </a:stretch>
        </p:blipFill>
        <p:spPr>
          <a:xfrm>
            <a:off x="6579289" y="1807118"/>
            <a:ext cx="3804339" cy="653871"/>
          </a:xfrm>
          <a:prstGeom prst="rect">
            <a:avLst/>
          </a:prstGeom>
        </p:spPr>
      </p:pic>
      <p:pic>
        <p:nvPicPr>
          <p:cNvPr id="6" name="Picture 5" descr="A picture containing font, logo, symbol, graphics&#10;&#10;Description automatically generated">
            <a:extLst>
              <a:ext uri="{FF2B5EF4-FFF2-40B4-BE49-F238E27FC236}">
                <a16:creationId xmlns:a16="http://schemas.microsoft.com/office/drawing/2014/main" id="{0E412411-D4E4-322E-8F0E-119FD0A62F16}"/>
              </a:ext>
            </a:extLst>
          </p:cNvPr>
          <p:cNvPicPr>
            <a:picLocks noChangeAspect="1"/>
          </p:cNvPicPr>
          <p:nvPr/>
        </p:nvPicPr>
        <p:blipFill>
          <a:blip r:embed="rId4"/>
          <a:stretch>
            <a:fillRect/>
          </a:stretch>
        </p:blipFill>
        <p:spPr>
          <a:xfrm>
            <a:off x="7226983" y="4499983"/>
            <a:ext cx="2621581" cy="1148783"/>
          </a:xfrm>
          <a:prstGeom prst="rect">
            <a:avLst/>
          </a:prstGeom>
        </p:spPr>
      </p:pic>
      <p:pic>
        <p:nvPicPr>
          <p:cNvPr id="8" name="Picture 7">
            <a:extLst>
              <a:ext uri="{FF2B5EF4-FFF2-40B4-BE49-F238E27FC236}">
                <a16:creationId xmlns:a16="http://schemas.microsoft.com/office/drawing/2014/main" id="{78A509B7-1087-458B-95A0-801E39206647}"/>
              </a:ext>
            </a:extLst>
          </p:cNvPr>
          <p:cNvPicPr>
            <a:picLocks noChangeAspect="1"/>
          </p:cNvPicPr>
          <p:nvPr/>
        </p:nvPicPr>
        <p:blipFill>
          <a:blip r:embed="rId5"/>
          <a:stretch>
            <a:fillRect/>
          </a:stretch>
        </p:blipFill>
        <p:spPr>
          <a:xfrm>
            <a:off x="6338563" y="3392732"/>
            <a:ext cx="4285791" cy="525009"/>
          </a:xfrm>
          <a:prstGeom prst="rect">
            <a:avLst/>
          </a:prstGeom>
        </p:spPr>
      </p:pic>
      <p:pic>
        <p:nvPicPr>
          <p:cNvPr id="10" name="Picture 9" descr="A picture containing font, graphics, logo, screenshot&#10;&#10;Description automatically generated">
            <a:extLst>
              <a:ext uri="{FF2B5EF4-FFF2-40B4-BE49-F238E27FC236}">
                <a16:creationId xmlns:a16="http://schemas.microsoft.com/office/drawing/2014/main" id="{A54DD2BB-32DF-5AD9-0187-149BF9F18151}"/>
              </a:ext>
            </a:extLst>
          </p:cNvPr>
          <p:cNvPicPr>
            <a:picLocks noChangeAspect="1"/>
          </p:cNvPicPr>
          <p:nvPr/>
        </p:nvPicPr>
        <p:blipFill>
          <a:blip r:embed="rId6"/>
          <a:stretch>
            <a:fillRect/>
          </a:stretch>
        </p:blipFill>
        <p:spPr>
          <a:xfrm>
            <a:off x="1768558" y="1642273"/>
            <a:ext cx="3844156" cy="983564"/>
          </a:xfrm>
          <a:prstGeom prst="rect">
            <a:avLst/>
          </a:prstGeom>
        </p:spPr>
      </p:pic>
      <p:pic>
        <p:nvPicPr>
          <p:cNvPr id="12" name="Picture 11" descr="A picture containing font, graphics, logo, graphic design&#10;&#10;Description automatically generated">
            <a:extLst>
              <a:ext uri="{FF2B5EF4-FFF2-40B4-BE49-F238E27FC236}">
                <a16:creationId xmlns:a16="http://schemas.microsoft.com/office/drawing/2014/main" id="{EE93ACE5-8F97-52C4-C302-AE23EE2566F6}"/>
              </a:ext>
            </a:extLst>
          </p:cNvPr>
          <p:cNvPicPr>
            <a:picLocks noChangeAspect="1"/>
          </p:cNvPicPr>
          <p:nvPr/>
        </p:nvPicPr>
        <p:blipFill>
          <a:blip r:embed="rId7"/>
          <a:stretch>
            <a:fillRect/>
          </a:stretch>
        </p:blipFill>
        <p:spPr>
          <a:xfrm>
            <a:off x="2064952" y="3161556"/>
            <a:ext cx="3219928" cy="987360"/>
          </a:xfrm>
          <a:prstGeom prst="rect">
            <a:avLst/>
          </a:prstGeom>
        </p:spPr>
      </p:pic>
      <p:pic>
        <p:nvPicPr>
          <p:cNvPr id="14" name="Picture 13" descr="A picture containing font, graphics, logo, text&#10;&#10;Description automatically generated">
            <a:extLst>
              <a:ext uri="{FF2B5EF4-FFF2-40B4-BE49-F238E27FC236}">
                <a16:creationId xmlns:a16="http://schemas.microsoft.com/office/drawing/2014/main" id="{0224533B-FDE1-25BE-FB82-1C64CEC17210}"/>
              </a:ext>
            </a:extLst>
          </p:cNvPr>
          <p:cNvPicPr>
            <a:picLocks noChangeAspect="1"/>
          </p:cNvPicPr>
          <p:nvPr/>
        </p:nvPicPr>
        <p:blipFill>
          <a:blip r:embed="rId8"/>
          <a:stretch>
            <a:fillRect/>
          </a:stretch>
        </p:blipFill>
        <p:spPr>
          <a:xfrm>
            <a:off x="1664037" y="4684637"/>
            <a:ext cx="4431963" cy="909516"/>
          </a:xfrm>
          <a:prstGeom prst="rect">
            <a:avLst/>
          </a:prstGeom>
        </p:spPr>
      </p:pic>
    </p:spTree>
    <p:extLst>
      <p:ext uri="{BB962C8B-B14F-4D97-AF65-F5344CB8AC3E}">
        <p14:creationId xmlns:p14="http://schemas.microsoft.com/office/powerpoint/2010/main" val="2109464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20%</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German companies with over 2,000 employees </a:t>
            </a:r>
            <a:br>
              <a:rPr lang="en-US" dirty="0"/>
            </a:br>
            <a:r>
              <a:rPr lang="en-US" dirty="0"/>
              <a:t>already use OpenChain ISO/IEC 5230</a:t>
            </a:r>
            <a:endParaRPr dirty="0"/>
          </a:p>
        </p:txBody>
      </p:sp>
      <p:sp>
        <p:nvSpPr>
          <p:cNvPr id="3" name="TextBox 2">
            <a:extLst>
              <a:ext uri="{FF2B5EF4-FFF2-40B4-BE49-F238E27FC236}">
                <a16:creationId xmlns:a16="http://schemas.microsoft.com/office/drawing/2014/main" id="{BB5C501F-F6E8-6187-63FB-400C5E8C5F14}"/>
              </a:ext>
            </a:extLst>
          </p:cNvPr>
          <p:cNvSpPr txBox="1"/>
          <p:nvPr/>
        </p:nvSpPr>
        <p:spPr>
          <a:xfrm>
            <a:off x="2244627" y="6311468"/>
            <a:ext cx="770275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www.pwc.de</a:t>
            </a:r>
            <a:r>
              <a:rPr lang="en-US" dirty="0">
                <a:solidFill>
                  <a:schemeClr val="tx2"/>
                </a:solidFill>
              </a:rPr>
              <a:t>/</a:t>
            </a:r>
            <a:r>
              <a:rPr lang="en-US" dirty="0" err="1">
                <a:solidFill>
                  <a:schemeClr val="tx2"/>
                </a:solidFill>
              </a:rPr>
              <a:t>en</a:t>
            </a:r>
            <a:r>
              <a:rPr lang="en-US" dirty="0">
                <a:solidFill>
                  <a:schemeClr val="tx2"/>
                </a:solidFill>
              </a:rPr>
              <a:t>/</a:t>
            </a:r>
            <a:r>
              <a:rPr lang="en-US" dirty="0" err="1">
                <a:solidFill>
                  <a:schemeClr val="tx2"/>
                </a:solidFill>
              </a:rPr>
              <a:t>digitale</a:t>
            </a:r>
            <a:r>
              <a:rPr lang="en-US" dirty="0">
                <a:solidFill>
                  <a:schemeClr val="tx2"/>
                </a:solidFill>
              </a:rPr>
              <a:t>-transformation/pwc-bitkom-study-open-source-monitor-2021.pdf</a:t>
            </a:r>
            <a:endParaRPr lang="en-JP" dirty="0">
              <a:solidFill>
                <a:schemeClr val="tx2"/>
              </a:solidFill>
            </a:endParaRPr>
          </a:p>
        </p:txBody>
      </p:sp>
    </p:spTree>
    <p:extLst>
      <p:ext uri="{BB962C8B-B14F-4D97-AF65-F5344CB8AC3E}">
        <p14:creationId xmlns:p14="http://schemas.microsoft.com/office/powerpoint/2010/main" val="3620928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a:latin typeface="Roboto Slab"/>
                <a:ea typeface="Roboto Slab"/>
                <a:cs typeface="Roboto Slab"/>
                <a:sym typeface="Roboto Slab"/>
              </a:rPr>
              <a:t>Key News Around </a:t>
            </a:r>
            <a:br>
              <a:rPr lang="en-US">
                <a:latin typeface="Roboto Slab"/>
                <a:ea typeface="Roboto Slab"/>
                <a:cs typeface="Roboto Slab"/>
                <a:sym typeface="Roboto Slab"/>
              </a:rPr>
            </a:br>
            <a:r>
              <a:rPr lang="en-US">
                <a:latin typeface="Roboto Slab"/>
                <a:ea typeface="Roboto Slab"/>
                <a:cs typeface="Roboto Slab"/>
                <a:sym typeface="Roboto Slab"/>
              </a:rPr>
              <a:t>ISO/IEC DIS 18974</a:t>
            </a:r>
            <a:br>
              <a:rPr lang="en-US">
                <a:latin typeface="Roboto Slab"/>
                <a:ea typeface="Roboto Slab"/>
                <a:cs typeface="Roboto Slab"/>
                <a:sym typeface="Roboto Slab"/>
              </a:rPr>
            </a:br>
            <a:endParaRPr lang="en-US">
              <a:latin typeface="Roboto Slab"/>
              <a:ea typeface="Roboto Slab"/>
              <a:cs typeface="Roboto Slab"/>
              <a:sym typeface="Roboto Slab"/>
            </a:endParaRPr>
          </a:p>
        </p:txBody>
      </p:sp>
    </p:spTree>
    <p:extLst>
      <p:ext uri="{BB962C8B-B14F-4D97-AF65-F5344CB8AC3E}">
        <p14:creationId xmlns:p14="http://schemas.microsoft.com/office/powerpoint/2010/main" val="362800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Momentum Is Growing Around ISO/IEC DIS 18974 </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a:bodyPr>
          <a:lstStyle/>
          <a:p>
            <a:r>
              <a:rPr lang="en-US" dirty="0"/>
              <a:t>We expect to complete the Draft International Standard (DIS) process via </a:t>
            </a:r>
            <a:br>
              <a:rPr lang="en-US" dirty="0"/>
            </a:br>
            <a:r>
              <a:rPr lang="en-US" dirty="0"/>
              <a:t>JTC-1 at the end of June.</a:t>
            </a:r>
          </a:p>
          <a:p>
            <a:r>
              <a:rPr lang="en-US" dirty="0"/>
              <a:t>There will be an editorial period after this.</a:t>
            </a:r>
          </a:p>
          <a:p>
            <a:r>
              <a:rPr lang="en-US" dirty="0"/>
              <a:t>According to Seth from Joint Development Foundation:</a:t>
            </a:r>
            <a:br>
              <a:rPr lang="en-US" dirty="0"/>
            </a:br>
            <a:br>
              <a:rPr lang="en-US" dirty="0"/>
            </a:br>
            <a:r>
              <a:rPr lang="en-US" i="1" dirty="0"/>
              <a:t>“We will most likely end up passing with edits.  We will clean up the editorial things but nothing technically normative and send it back.  They will spend another month transposing the final version and give us the ISO number.”</a:t>
            </a:r>
          </a:p>
        </p:txBody>
      </p:sp>
    </p:spTree>
    <p:extLst>
      <p:ext uri="{BB962C8B-B14F-4D97-AF65-F5344CB8AC3E}">
        <p14:creationId xmlns:p14="http://schemas.microsoft.com/office/powerpoint/2010/main" val="3115624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Conformance Continues With De-Facto Standard</a:t>
            </a:r>
            <a:endParaRPr>
              <a:solidFill>
                <a:srgbClr val="003778"/>
              </a:solidFill>
            </a:endParaRPr>
          </a:p>
        </p:txBody>
      </p:sp>
      <p:pic>
        <p:nvPicPr>
          <p:cNvPr id="8" name="Picture 7" descr="A black text on a white background&#10;&#10;Description automatically generated with medium confidence">
            <a:extLst>
              <a:ext uri="{FF2B5EF4-FFF2-40B4-BE49-F238E27FC236}">
                <a16:creationId xmlns:a16="http://schemas.microsoft.com/office/drawing/2014/main" id="{52F83637-FC54-DA0D-DABE-BEC99B725F3C}"/>
              </a:ext>
            </a:extLst>
          </p:cNvPr>
          <p:cNvPicPr>
            <a:picLocks noChangeAspect="1"/>
          </p:cNvPicPr>
          <p:nvPr/>
        </p:nvPicPr>
        <p:blipFill>
          <a:blip r:embed="rId3"/>
          <a:stretch>
            <a:fillRect/>
          </a:stretch>
        </p:blipFill>
        <p:spPr>
          <a:xfrm>
            <a:off x="2759353" y="4668644"/>
            <a:ext cx="2880744" cy="507731"/>
          </a:xfrm>
          <a:prstGeom prst="rect">
            <a:avLst/>
          </a:prstGeom>
        </p:spPr>
      </p:pic>
      <p:pic>
        <p:nvPicPr>
          <p:cNvPr id="10" name="Picture 9" descr="A picture containing font, graphics, screenshot, graphic design&#10;&#10;Description automatically generated">
            <a:extLst>
              <a:ext uri="{FF2B5EF4-FFF2-40B4-BE49-F238E27FC236}">
                <a16:creationId xmlns:a16="http://schemas.microsoft.com/office/drawing/2014/main" id="{72DE1720-F8E2-2662-1A31-489814ABA53E}"/>
              </a:ext>
            </a:extLst>
          </p:cNvPr>
          <p:cNvPicPr>
            <a:picLocks noChangeAspect="1"/>
          </p:cNvPicPr>
          <p:nvPr/>
        </p:nvPicPr>
        <p:blipFill>
          <a:blip r:embed="rId4"/>
          <a:stretch>
            <a:fillRect/>
          </a:stretch>
        </p:blipFill>
        <p:spPr>
          <a:xfrm>
            <a:off x="6670612" y="4550602"/>
            <a:ext cx="2762035" cy="625773"/>
          </a:xfrm>
          <a:prstGeom prst="rect">
            <a:avLst/>
          </a:prstGeom>
        </p:spPr>
      </p:pic>
      <p:pic>
        <p:nvPicPr>
          <p:cNvPr id="12" name="Picture 11" descr="A picture containing logo, font, text, symbol&#10;&#10;Description automatically generated">
            <a:extLst>
              <a:ext uri="{FF2B5EF4-FFF2-40B4-BE49-F238E27FC236}">
                <a16:creationId xmlns:a16="http://schemas.microsoft.com/office/drawing/2014/main" id="{73A1165E-F6FB-35CA-C1D7-11D838214D6C}"/>
              </a:ext>
            </a:extLst>
          </p:cNvPr>
          <p:cNvPicPr>
            <a:picLocks noChangeAspect="1"/>
          </p:cNvPicPr>
          <p:nvPr/>
        </p:nvPicPr>
        <p:blipFill>
          <a:blip r:embed="rId5"/>
          <a:stretch>
            <a:fillRect/>
          </a:stretch>
        </p:blipFill>
        <p:spPr>
          <a:xfrm>
            <a:off x="3917227" y="1974325"/>
            <a:ext cx="3663692" cy="1959020"/>
          </a:xfrm>
          <a:prstGeom prst="rect">
            <a:avLst/>
          </a:prstGeom>
        </p:spPr>
      </p:pic>
    </p:spTree>
    <p:extLst>
      <p:ext uri="{BB962C8B-B14F-4D97-AF65-F5344CB8AC3E}">
        <p14:creationId xmlns:p14="http://schemas.microsoft.com/office/powerpoint/2010/main" val="3319995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a:bodyPr>
          <a:lstStyle/>
          <a:p>
            <a:r>
              <a:rPr lang="en-US" dirty="0">
                <a:latin typeface="Roboto Slab"/>
                <a:ea typeface="Roboto Slab"/>
                <a:cs typeface="Roboto Slab"/>
                <a:sym typeface="Roboto Slab"/>
              </a:rPr>
              <a:t>What Else Is Happening?</a:t>
            </a:r>
          </a:p>
        </p:txBody>
      </p:sp>
    </p:spTree>
    <p:extLst>
      <p:ext uri="{BB962C8B-B14F-4D97-AF65-F5344CB8AC3E}">
        <p14:creationId xmlns:p14="http://schemas.microsoft.com/office/powerpoint/2010/main" val="818754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Outreach Improvements</a:t>
            </a:r>
            <a:endParaRPr dirty="0">
              <a:solidFill>
                <a:srgbClr val="003778"/>
              </a:solidFill>
            </a:endParaRPr>
          </a:p>
        </p:txBody>
      </p:sp>
      <p:pic>
        <p:nvPicPr>
          <p:cNvPr id="9" name="Picture 8" descr="A screenshot of a computer&#10;&#10;Description automatically generated with medium confidence">
            <a:extLst>
              <a:ext uri="{FF2B5EF4-FFF2-40B4-BE49-F238E27FC236}">
                <a16:creationId xmlns:a16="http://schemas.microsoft.com/office/drawing/2014/main" id="{37F06923-6F91-0D9F-463B-24871492B36D}"/>
              </a:ext>
            </a:extLst>
          </p:cNvPr>
          <p:cNvPicPr>
            <a:picLocks noChangeAspect="1"/>
          </p:cNvPicPr>
          <p:nvPr/>
        </p:nvPicPr>
        <p:blipFill>
          <a:blip r:embed="rId3"/>
          <a:stretch>
            <a:fillRect/>
          </a:stretch>
        </p:blipFill>
        <p:spPr>
          <a:xfrm>
            <a:off x="237893" y="1687564"/>
            <a:ext cx="5858107" cy="4623769"/>
          </a:xfrm>
          <a:prstGeom prst="rect">
            <a:avLst/>
          </a:prstGeom>
          <a:effectLst>
            <a:outerShdw blurRad="63500" sx="102000" sy="102000" algn="ctr" rotWithShape="0">
              <a:prstClr val="black">
                <a:alpha val="40000"/>
              </a:prstClr>
            </a:outerShdw>
          </a:effectLst>
        </p:spPr>
      </p:pic>
      <p:pic>
        <p:nvPicPr>
          <p:cNvPr id="2" name="Picture 1" descr="A screenshot of a project overview&#10;&#10;Description automatically generated with low confidence">
            <a:extLst>
              <a:ext uri="{FF2B5EF4-FFF2-40B4-BE49-F238E27FC236}">
                <a16:creationId xmlns:a16="http://schemas.microsoft.com/office/drawing/2014/main" id="{BED6B420-5771-CD66-E174-B76F18AAC82E}"/>
              </a:ext>
            </a:extLst>
          </p:cNvPr>
          <p:cNvPicPr>
            <a:picLocks noChangeAspect="1"/>
          </p:cNvPicPr>
          <p:nvPr/>
        </p:nvPicPr>
        <p:blipFill>
          <a:blip r:embed="rId4"/>
          <a:stretch>
            <a:fillRect/>
          </a:stretch>
        </p:blipFill>
        <p:spPr>
          <a:xfrm>
            <a:off x="6394445" y="2228367"/>
            <a:ext cx="5638963" cy="35421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92162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3121153" y="1357067"/>
            <a:ext cx="7459303" cy="5423535"/>
          </a:xfrm>
          <a:prstGeom prst="rect">
            <a:avLst/>
          </a:prstGeom>
        </p:spPr>
      </p:pic>
    </p:spTree>
    <p:extLst>
      <p:ext uri="{BB962C8B-B14F-4D97-AF65-F5344CB8AC3E}">
        <p14:creationId xmlns:p14="http://schemas.microsoft.com/office/powerpoint/2010/main" val="1027338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Participation Improvements</a:t>
            </a:r>
            <a:endParaRPr dirty="0">
              <a:solidFill>
                <a:srgbClr val="003778"/>
              </a:solidFill>
            </a:endParaRPr>
          </a:p>
        </p:txBody>
      </p:sp>
      <p:pic>
        <p:nvPicPr>
          <p:cNvPr id="12" name="Picture 11" descr="A screenshot of a calendar&#10;&#10;Description automatically generated">
            <a:extLst>
              <a:ext uri="{FF2B5EF4-FFF2-40B4-BE49-F238E27FC236}">
                <a16:creationId xmlns:a16="http://schemas.microsoft.com/office/drawing/2014/main" id="{D713AAE9-6859-9F7B-CAC2-083EF4674BF0}"/>
              </a:ext>
            </a:extLst>
          </p:cNvPr>
          <p:cNvPicPr>
            <a:picLocks noChangeAspect="1"/>
          </p:cNvPicPr>
          <p:nvPr/>
        </p:nvPicPr>
        <p:blipFill>
          <a:blip r:embed="rId3"/>
          <a:stretch>
            <a:fillRect/>
          </a:stretch>
        </p:blipFill>
        <p:spPr>
          <a:xfrm>
            <a:off x="3541259" y="1481211"/>
            <a:ext cx="5109485" cy="50975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68977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Reference Material Improvements</a:t>
            </a:r>
            <a:endParaRPr dirty="0">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6544AD87-9E44-7FE2-E5F1-CD762DCFEA3B}"/>
              </a:ext>
            </a:extLst>
          </p:cNvPr>
          <p:cNvPicPr>
            <a:picLocks noChangeAspect="1"/>
          </p:cNvPicPr>
          <p:nvPr/>
        </p:nvPicPr>
        <p:blipFill>
          <a:blip r:embed="rId3"/>
          <a:stretch>
            <a:fillRect/>
          </a:stretch>
        </p:blipFill>
        <p:spPr>
          <a:xfrm>
            <a:off x="2807008" y="1471824"/>
            <a:ext cx="6577984" cy="51311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98932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Producing New And Improved Material</a:t>
            </a:r>
            <a:endParaRPr dirty="0">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B25F3294-5560-5184-E9F3-1E58E165032A}"/>
              </a:ext>
            </a:extLst>
          </p:cNvPr>
          <p:cNvPicPr>
            <a:picLocks noChangeAspect="1"/>
          </p:cNvPicPr>
          <p:nvPr/>
        </p:nvPicPr>
        <p:blipFill>
          <a:blip r:embed="rId3"/>
          <a:stretch>
            <a:fillRect/>
          </a:stretch>
        </p:blipFill>
        <p:spPr>
          <a:xfrm>
            <a:off x="3208111" y="1450239"/>
            <a:ext cx="5775781" cy="522229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95115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8" name="Google Shape;279;g17bbeb37c32_0_11">
            <a:extLst>
              <a:ext uri="{FF2B5EF4-FFF2-40B4-BE49-F238E27FC236}">
                <a16:creationId xmlns:a16="http://schemas.microsoft.com/office/drawing/2014/main" id="{EF29958F-99F9-9D5C-C2B4-3E3552E4DE74}"/>
              </a:ext>
            </a:extLst>
          </p:cNvPr>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t>Use Of Our Reference Material By The Market</a:t>
            </a:r>
            <a:endParaRPr dirty="0">
              <a:solidFill>
                <a:srgbClr val="003778"/>
              </a:solidFill>
            </a:endParaRPr>
          </a:p>
        </p:txBody>
      </p:sp>
      <p:sp>
        <p:nvSpPr>
          <p:cNvPr id="181" name="Shape 181"/>
          <p:cNvSpPr txBox="1">
            <a:spLocks noGrp="1"/>
          </p:cNvSpPr>
          <p:nvPr>
            <p:ph type="sldNum" idx="4294967295"/>
          </p:nvPr>
        </p:nvSpPr>
        <p:spPr>
          <a:xfrm>
            <a:off x="11823700" y="6583363"/>
            <a:ext cx="368300" cy="274637"/>
          </a:xfrm>
          <a:prstGeom prst="rect">
            <a:avLst/>
          </a:prstGeom>
          <a:noFill/>
          <a:ln>
            <a:noFill/>
          </a:ln>
        </p:spPr>
        <p:txBody>
          <a:bodyPr spcFirstLastPara="1" wrap="square" lIns="91425" tIns="45700" rIns="91425" bIns="45700" anchor="ctr" anchorCtr="0">
            <a:noAutofit/>
          </a:bodyPr>
          <a:lstStyle/>
          <a:p>
            <a:fld id="{00000000-1234-1234-1234-123412341234}" type="slidenum">
              <a:rPr lang="en-CA"/>
              <a:pPr/>
              <a:t>33</a:t>
            </a:fld>
            <a:endParaRPr/>
          </a:p>
        </p:txBody>
      </p:sp>
      <p:pic>
        <p:nvPicPr>
          <p:cNvPr id="5" name="Picture 4">
            <a:extLst>
              <a:ext uri="{FF2B5EF4-FFF2-40B4-BE49-F238E27FC236}">
                <a16:creationId xmlns:a16="http://schemas.microsoft.com/office/drawing/2014/main" id="{F134FC2A-69FA-195A-4D1F-0AFFCEFCCD27}"/>
              </a:ext>
            </a:extLst>
          </p:cNvPr>
          <p:cNvPicPr>
            <a:picLocks noChangeAspect="1"/>
          </p:cNvPicPr>
          <p:nvPr/>
        </p:nvPicPr>
        <p:blipFill>
          <a:blip r:embed="rId3"/>
          <a:stretch>
            <a:fillRect/>
          </a:stretch>
        </p:blipFill>
        <p:spPr>
          <a:xfrm>
            <a:off x="841037" y="1329724"/>
            <a:ext cx="5659915" cy="2072644"/>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1090FC3F-E11C-72AB-4E31-30CC3B97FEF0}"/>
              </a:ext>
            </a:extLst>
          </p:cNvPr>
          <p:cNvPicPr>
            <a:picLocks noChangeAspect="1"/>
          </p:cNvPicPr>
          <p:nvPr/>
        </p:nvPicPr>
        <p:blipFill>
          <a:blip r:embed="rId4"/>
          <a:stretch>
            <a:fillRect/>
          </a:stretch>
        </p:blipFill>
        <p:spPr>
          <a:xfrm>
            <a:off x="6235322" y="2819348"/>
            <a:ext cx="5772817" cy="212856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016065D-BE59-6AEA-F7D1-51EECEC2EAF5}"/>
              </a:ext>
            </a:extLst>
          </p:cNvPr>
          <p:cNvPicPr>
            <a:picLocks noChangeAspect="1"/>
          </p:cNvPicPr>
          <p:nvPr/>
        </p:nvPicPr>
        <p:blipFill>
          <a:blip r:embed="rId5"/>
          <a:stretch>
            <a:fillRect/>
          </a:stretch>
        </p:blipFill>
        <p:spPr>
          <a:xfrm>
            <a:off x="841037" y="4373023"/>
            <a:ext cx="5772817" cy="231050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25878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Continuing Our Educational Webinars</a:t>
            </a:r>
            <a:endParaRPr dirty="0">
              <a:solidFill>
                <a:srgbClr val="003778"/>
              </a:solidFill>
            </a:endParaRPr>
          </a:p>
        </p:txBody>
      </p:sp>
      <p:pic>
        <p:nvPicPr>
          <p:cNvPr id="3" name="Picture 2" descr="A screenshot of a webinar&#10;&#10;Description automatically generated">
            <a:extLst>
              <a:ext uri="{FF2B5EF4-FFF2-40B4-BE49-F238E27FC236}">
                <a16:creationId xmlns:a16="http://schemas.microsoft.com/office/drawing/2014/main" id="{CDA70F11-054E-CC76-4B6D-6C32895B343D}"/>
              </a:ext>
            </a:extLst>
          </p:cNvPr>
          <p:cNvPicPr>
            <a:picLocks noChangeAspect="1"/>
          </p:cNvPicPr>
          <p:nvPr/>
        </p:nvPicPr>
        <p:blipFill>
          <a:blip r:embed="rId3"/>
          <a:stretch>
            <a:fillRect/>
          </a:stretch>
        </p:blipFill>
        <p:spPr>
          <a:xfrm>
            <a:off x="2185284" y="1540142"/>
            <a:ext cx="7821435" cy="491964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7944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Many Events</a:t>
            </a:r>
            <a:endParaRPr dirty="0">
              <a:solidFill>
                <a:srgbClr val="003778"/>
              </a:solidFill>
            </a:endParaRPr>
          </a:p>
        </p:txBody>
      </p:sp>
      <p:pic>
        <p:nvPicPr>
          <p:cNvPr id="4" name="Picture 3" descr="A screenshot of a website&#10;&#10;Description automatically generated with low confidence">
            <a:extLst>
              <a:ext uri="{FF2B5EF4-FFF2-40B4-BE49-F238E27FC236}">
                <a16:creationId xmlns:a16="http://schemas.microsoft.com/office/drawing/2014/main" id="{B20D6E09-FEC4-BCF4-16F2-85DB1965887E}"/>
              </a:ext>
            </a:extLst>
          </p:cNvPr>
          <p:cNvPicPr>
            <a:picLocks noChangeAspect="1"/>
          </p:cNvPicPr>
          <p:nvPr/>
        </p:nvPicPr>
        <p:blipFill>
          <a:blip r:embed="rId3"/>
          <a:stretch>
            <a:fillRect/>
          </a:stretch>
        </p:blipFill>
        <p:spPr>
          <a:xfrm>
            <a:off x="516237" y="1711903"/>
            <a:ext cx="4574007" cy="3100572"/>
          </a:xfrm>
          <a:prstGeom prst="rect">
            <a:avLst/>
          </a:prstGeom>
          <a:effectLst>
            <a:outerShdw blurRad="63500" sx="102000" sy="102000" algn="ctr" rotWithShape="0">
              <a:prstClr val="black">
                <a:alpha val="40000"/>
              </a:prstClr>
            </a:outerShdw>
          </a:effectLst>
        </p:spPr>
      </p:pic>
      <p:pic>
        <p:nvPicPr>
          <p:cNvPr id="7" name="Picture 6" descr="A picture containing text, human face, screenshot, person&#10;&#10;Description automatically generated">
            <a:extLst>
              <a:ext uri="{FF2B5EF4-FFF2-40B4-BE49-F238E27FC236}">
                <a16:creationId xmlns:a16="http://schemas.microsoft.com/office/drawing/2014/main" id="{A8168C2E-1900-0E2F-8553-6FB9D521FD82}"/>
              </a:ext>
            </a:extLst>
          </p:cNvPr>
          <p:cNvPicPr>
            <a:picLocks noChangeAspect="1"/>
          </p:cNvPicPr>
          <p:nvPr/>
        </p:nvPicPr>
        <p:blipFill>
          <a:blip r:embed="rId4"/>
          <a:stretch>
            <a:fillRect/>
          </a:stretch>
        </p:blipFill>
        <p:spPr>
          <a:xfrm>
            <a:off x="8313929" y="1584960"/>
            <a:ext cx="3361835" cy="3227515"/>
          </a:xfrm>
          <a:prstGeom prst="rect">
            <a:avLst/>
          </a:prstGeom>
          <a:effectLst>
            <a:outerShdw blurRad="63500" sx="102000" sy="102000" algn="ctr" rotWithShape="0">
              <a:prstClr val="black">
                <a:alpha val="40000"/>
              </a:prstClr>
            </a:outerShdw>
          </a:effectLst>
        </p:spPr>
      </p:pic>
      <p:pic>
        <p:nvPicPr>
          <p:cNvPr id="2" name="Picture 1" descr="Graphical user interface&#10;&#10;Description automatically generated">
            <a:extLst>
              <a:ext uri="{FF2B5EF4-FFF2-40B4-BE49-F238E27FC236}">
                <a16:creationId xmlns:a16="http://schemas.microsoft.com/office/drawing/2014/main" id="{A06EEB75-D2EA-2F69-7202-1B8B9F19C353}"/>
              </a:ext>
            </a:extLst>
          </p:cNvPr>
          <p:cNvPicPr>
            <a:picLocks noChangeAspect="1"/>
          </p:cNvPicPr>
          <p:nvPr/>
        </p:nvPicPr>
        <p:blipFill>
          <a:blip r:embed="rId5"/>
          <a:stretch>
            <a:fillRect/>
          </a:stretch>
        </p:blipFill>
        <p:spPr>
          <a:xfrm>
            <a:off x="4458614" y="3121510"/>
            <a:ext cx="4187375" cy="338192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35347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Including Our Standards In Publications</a:t>
            </a:r>
            <a:endParaRPr dirty="0">
              <a:solidFill>
                <a:srgbClr val="003778"/>
              </a:solidFill>
            </a:endParaRPr>
          </a:p>
        </p:txBody>
      </p:sp>
      <p:pic>
        <p:nvPicPr>
          <p:cNvPr id="3" name="Picture 2" descr="A screenshot of a computer&#10;&#10;Description automatically generated with low confidence">
            <a:extLst>
              <a:ext uri="{FF2B5EF4-FFF2-40B4-BE49-F238E27FC236}">
                <a16:creationId xmlns:a16="http://schemas.microsoft.com/office/drawing/2014/main" id="{0E3FA495-2ABA-8334-051F-2F2D5C5C10B4}"/>
              </a:ext>
            </a:extLst>
          </p:cNvPr>
          <p:cNvPicPr>
            <a:picLocks noChangeAspect="1"/>
          </p:cNvPicPr>
          <p:nvPr/>
        </p:nvPicPr>
        <p:blipFill>
          <a:blip r:embed="rId3"/>
          <a:stretch>
            <a:fillRect/>
          </a:stretch>
        </p:blipFill>
        <p:spPr>
          <a:xfrm>
            <a:off x="415600" y="2570735"/>
            <a:ext cx="5875036" cy="2451839"/>
          </a:xfrm>
          <a:prstGeom prst="rect">
            <a:avLst/>
          </a:prstGeom>
          <a:effectLst>
            <a:outerShdw blurRad="63500" sx="102000" sy="102000" algn="ctr" rotWithShape="0">
              <a:prstClr val="black">
                <a:alpha val="40000"/>
              </a:prstClr>
            </a:outerShdw>
          </a:effectLst>
        </p:spPr>
      </p:pic>
      <p:pic>
        <p:nvPicPr>
          <p:cNvPr id="4" name="Picture 3" descr="A screenshot of a web page&#10;&#10;Description automatically generated with medium confidence">
            <a:extLst>
              <a:ext uri="{FF2B5EF4-FFF2-40B4-BE49-F238E27FC236}">
                <a16:creationId xmlns:a16="http://schemas.microsoft.com/office/drawing/2014/main" id="{FE29A0AC-361E-9599-9D14-7B56EAB6E1E6}"/>
              </a:ext>
            </a:extLst>
          </p:cNvPr>
          <p:cNvPicPr>
            <a:picLocks noChangeAspect="1"/>
          </p:cNvPicPr>
          <p:nvPr/>
        </p:nvPicPr>
        <p:blipFill>
          <a:blip r:embed="rId4"/>
          <a:stretch>
            <a:fillRect/>
          </a:stretch>
        </p:blipFill>
        <p:spPr>
          <a:xfrm>
            <a:off x="6519232" y="2393957"/>
            <a:ext cx="5257168" cy="280539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94286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6" name="Picture 5" descr="A screenshot of a computer&#10;&#10;Description automatically generated with low confidence">
            <a:extLst>
              <a:ext uri="{FF2B5EF4-FFF2-40B4-BE49-F238E27FC236}">
                <a16:creationId xmlns:a16="http://schemas.microsoft.com/office/drawing/2014/main" id="{28B96412-0525-70E4-580D-5DC922346D2B}"/>
              </a:ext>
            </a:extLst>
          </p:cNvPr>
          <p:cNvPicPr>
            <a:picLocks noChangeAspect="1"/>
          </p:cNvPicPr>
          <p:nvPr/>
        </p:nvPicPr>
        <p:blipFill>
          <a:blip r:embed="rId3"/>
          <a:stretch>
            <a:fillRect/>
          </a:stretch>
        </p:blipFill>
        <p:spPr>
          <a:xfrm>
            <a:off x="425253" y="1694688"/>
            <a:ext cx="5447976" cy="4273296"/>
          </a:xfrm>
          <a:prstGeom prst="rect">
            <a:avLst/>
          </a:prstGeom>
          <a:effectLst>
            <a:outerShdw blurRad="63500" sx="102000" sy="102000" algn="ctr" rotWithShape="0">
              <a:prstClr val="black">
                <a:alpha val="40000"/>
              </a:prstClr>
            </a:outerShdw>
          </a:effectLst>
        </p:spPr>
      </p:pic>
      <p:pic>
        <p:nvPicPr>
          <p:cNvPr id="8" name="Picture 7" descr="A screenshot of a computer&#10;&#10;Description automatically generated with low confidence">
            <a:extLst>
              <a:ext uri="{FF2B5EF4-FFF2-40B4-BE49-F238E27FC236}">
                <a16:creationId xmlns:a16="http://schemas.microsoft.com/office/drawing/2014/main" id="{B9208676-4B57-E377-2E64-C7E96D3DA485}"/>
              </a:ext>
            </a:extLst>
          </p:cNvPr>
          <p:cNvPicPr>
            <a:picLocks noChangeAspect="1"/>
          </p:cNvPicPr>
          <p:nvPr/>
        </p:nvPicPr>
        <p:blipFill>
          <a:blip r:embed="rId4"/>
          <a:stretch>
            <a:fillRect/>
          </a:stretch>
        </p:blipFill>
        <p:spPr>
          <a:xfrm>
            <a:off x="6318773" y="1694688"/>
            <a:ext cx="5457628" cy="4273296"/>
          </a:xfrm>
          <a:prstGeom prst="rect">
            <a:avLst/>
          </a:prstGeom>
          <a:effectLst>
            <a:outerShdw blurRad="63500" sx="102000" sy="102000" algn="ctr" rotWithShape="0">
              <a:prstClr val="black">
                <a:alpha val="40000"/>
              </a:prstClr>
            </a:outerShdw>
          </a:effectLst>
        </p:spPr>
      </p:pic>
      <p:sp>
        <p:nvSpPr>
          <p:cNvPr id="4" name="Google Shape;279;g17bbeb37c32_0_11">
            <a:extLst>
              <a:ext uri="{FF2B5EF4-FFF2-40B4-BE49-F238E27FC236}">
                <a16:creationId xmlns:a16="http://schemas.microsoft.com/office/drawing/2014/main" id="{CD79F45D-6DBE-8F68-738C-EB36453B8E62}"/>
              </a:ext>
            </a:extLst>
          </p:cNvPr>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And So Much More…</a:t>
            </a:r>
            <a:endParaRPr dirty="0">
              <a:solidFill>
                <a:srgbClr val="003778"/>
              </a:solidFill>
            </a:endParaRPr>
          </a:p>
        </p:txBody>
      </p:sp>
    </p:spTree>
    <p:extLst>
      <p:ext uri="{BB962C8B-B14F-4D97-AF65-F5344CB8AC3E}">
        <p14:creationId xmlns:p14="http://schemas.microsoft.com/office/powerpoint/2010/main" val="3404359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xfrm>
            <a:off x="797467" y="1635171"/>
            <a:ext cx="7378000" cy="2526000"/>
          </a:xfrm>
          <a:prstGeom prst="rect">
            <a:avLst/>
          </a:prstGeom>
          <a:noFill/>
          <a:ln>
            <a:noFill/>
          </a:ln>
        </p:spPr>
        <p:txBody>
          <a:bodyPr spcFirstLastPara="1" wrap="square" lIns="121900" tIns="121900" rIns="121900" bIns="121900" anchor="t" anchorCtr="0">
            <a:normAutofit/>
          </a:bodyPr>
          <a:lstStyle/>
          <a:p>
            <a:r>
              <a:rPr lang="en-US" dirty="0">
                <a:latin typeface="+mn-lt"/>
                <a:ea typeface="Roboto Slab"/>
                <a:cs typeface="Roboto Slab"/>
                <a:sym typeface="Roboto Slab"/>
              </a:rPr>
              <a:t>Building The Future</a:t>
            </a:r>
          </a:p>
        </p:txBody>
      </p:sp>
    </p:spTree>
    <p:extLst>
      <p:ext uri="{BB962C8B-B14F-4D97-AF65-F5344CB8AC3E}">
        <p14:creationId xmlns:p14="http://schemas.microsoft.com/office/powerpoint/2010/main" val="2677954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Licensing and Security Specification Editing</a:t>
            </a:r>
            <a:endParaRPr>
              <a:solidFill>
                <a:srgbClr val="003778"/>
              </a:solidFill>
            </a:endParaRPr>
          </a:p>
        </p:txBody>
      </p:sp>
      <p:sp>
        <p:nvSpPr>
          <p:cNvPr id="3" name="Text Placeholder 2">
            <a:extLst>
              <a:ext uri="{FF2B5EF4-FFF2-40B4-BE49-F238E27FC236}">
                <a16:creationId xmlns:a16="http://schemas.microsoft.com/office/drawing/2014/main" id="{31EA58BB-3350-CF81-928A-B36FF5483C68}"/>
              </a:ext>
            </a:extLst>
          </p:cNvPr>
          <p:cNvSpPr>
            <a:spLocks noGrp="1"/>
          </p:cNvSpPr>
          <p:nvPr>
            <p:ph type="body" idx="1"/>
          </p:nvPr>
        </p:nvSpPr>
        <p:spPr/>
        <p:txBody>
          <a:bodyPr>
            <a:normAutofit/>
          </a:bodyPr>
          <a:lstStyle/>
          <a:p>
            <a:r>
              <a:rPr lang="en-US" dirty="0"/>
              <a:t>We are editing the next generations of our standards, with solid feedback on issues, and changes heading in the direction of improved clarity.</a:t>
            </a:r>
          </a:p>
          <a:p>
            <a:r>
              <a:rPr lang="en-US" dirty="0"/>
              <a:t>The open and closed issues are tracked via GitHub:</a:t>
            </a:r>
            <a:br>
              <a:rPr lang="en-US" dirty="0"/>
            </a:br>
            <a:r>
              <a:rPr lang="en-US" dirty="0"/>
              <a:t>Licensing: </a:t>
            </a:r>
            <a:r>
              <a:rPr lang="en-US" sz="1600" dirty="0">
                <a:hlinkClick r:id="rId3"/>
              </a:rPr>
              <a:t>https://github.com/OpenChain-Project/License-Compliance-Specification/issues</a:t>
            </a:r>
            <a:r>
              <a:rPr lang="en-US" sz="1600" dirty="0"/>
              <a:t> </a:t>
            </a:r>
            <a:br>
              <a:rPr lang="en-US" dirty="0"/>
            </a:br>
            <a:r>
              <a:rPr lang="en-US" dirty="0"/>
              <a:t>Security: </a:t>
            </a:r>
            <a:r>
              <a:rPr lang="en-US" sz="1600" dirty="0">
                <a:hlinkClick r:id="rId4"/>
              </a:rPr>
              <a:t>https://github.com/OpenChain-Project/Security-Assurance-Specification/issues</a:t>
            </a:r>
            <a:r>
              <a:rPr lang="en-US" sz="1600" dirty="0"/>
              <a:t> </a:t>
            </a:r>
          </a:p>
          <a:p>
            <a:r>
              <a:rPr lang="en-US" dirty="0"/>
              <a:t>The draft next generation specifications are also hosted on GitHub:</a:t>
            </a:r>
            <a:br>
              <a:rPr lang="en-US" dirty="0"/>
            </a:br>
            <a:r>
              <a:rPr lang="en-US" dirty="0"/>
              <a:t>Licensing: </a:t>
            </a:r>
            <a:r>
              <a:rPr lang="en-US" sz="1733" dirty="0">
                <a:hlinkClick r:id="rId5"/>
              </a:rPr>
              <a:t>https://github.com/OpenChain-Project/License-Compliance-Specification/blob/master/3.0/en/openchain-license-compliance-3.0.md</a:t>
            </a:r>
            <a:r>
              <a:rPr lang="en-US" sz="1733" dirty="0"/>
              <a:t> </a:t>
            </a:r>
            <a:br>
              <a:rPr lang="en-US" dirty="0"/>
            </a:br>
            <a:r>
              <a:rPr lang="en-US" dirty="0"/>
              <a:t>Security: </a:t>
            </a:r>
            <a:r>
              <a:rPr lang="en-US" sz="1733" dirty="0">
                <a:hlinkClick r:id="rId6"/>
              </a:rPr>
              <a:t>https://github.com/OpenChain-Project/Security-Assurance-Specification/blob/main/Security-Assurance-Specification/2.0/en/openchain-security-specification-2.0.md</a:t>
            </a:r>
            <a:r>
              <a:rPr lang="en-US" sz="1733" dirty="0"/>
              <a:t> </a:t>
            </a:r>
          </a:p>
          <a:p>
            <a:r>
              <a:rPr lang="en-US" dirty="0"/>
              <a:t>As are the slides used for every meeting (two meetings per month):</a:t>
            </a:r>
            <a:br>
              <a:rPr lang="en-US" dirty="0"/>
            </a:br>
            <a:r>
              <a:rPr lang="en-US" sz="1733" dirty="0">
                <a:hlinkClick r:id="rId7"/>
              </a:rPr>
              <a:t>https://github.com/OpenChain-Project/Meeting-Minutes/tree/main/Slides</a:t>
            </a:r>
            <a:r>
              <a:rPr lang="en-US" sz="1733" dirty="0"/>
              <a:t> </a:t>
            </a:r>
          </a:p>
        </p:txBody>
      </p:sp>
    </p:spTree>
    <p:extLst>
      <p:ext uri="{BB962C8B-B14F-4D97-AF65-F5344CB8AC3E}">
        <p14:creationId xmlns:p14="http://schemas.microsoft.com/office/powerpoint/2010/main" val="3675578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67.4%</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managers monitor their supply chain with Excel spreadsheets</a:t>
            </a:r>
            <a:endParaRPr dirty="0"/>
          </a:p>
        </p:txBody>
      </p:sp>
      <p:sp>
        <p:nvSpPr>
          <p:cNvPr id="2" name="TextBox 1">
            <a:extLst>
              <a:ext uri="{FF2B5EF4-FFF2-40B4-BE49-F238E27FC236}">
                <a16:creationId xmlns:a16="http://schemas.microsoft.com/office/drawing/2014/main" id="{7F45E161-D3FE-2009-01C3-D6B7E4E52D9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Model Language For Procurement</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a:bodyPr>
          <a:lstStyle/>
          <a:p>
            <a:r>
              <a:rPr lang="en-US" dirty="0"/>
              <a:t>We launched a Legal Work Group on the 25th of April 2023. </a:t>
            </a:r>
          </a:p>
          <a:p>
            <a:r>
              <a:rPr lang="en-US" dirty="0"/>
              <a:t>We are exploring model provisions for including OpenChain ISO/IEC 5230 and OpenChain ISO/IEC DIS 18974 in procurement contracts or similar material. The goal is to ensure people can understand options. We will not be prescriptive, and these model provisions will remain part of the OpenChain reference material. They will not be included in the standards themselves.</a:t>
            </a:r>
          </a:p>
          <a:p>
            <a:pPr lvl="1"/>
            <a:r>
              <a:rPr lang="en-US" dirty="0"/>
              <a:t>The call started by looking at model provisions done before via the </a:t>
            </a:r>
            <a:r>
              <a:rPr lang="en-US" dirty="0">
                <a:hlinkClick r:id="rId3"/>
              </a:rPr>
              <a:t>Risk Grid</a:t>
            </a:r>
            <a:r>
              <a:rPr lang="en-US" dirty="0"/>
              <a:t>.</a:t>
            </a:r>
          </a:p>
          <a:p>
            <a:pPr lvl="1"/>
            <a:r>
              <a:rPr lang="en-US" dirty="0"/>
              <a:t>The document, under public domain, has been </a:t>
            </a:r>
            <a:r>
              <a:rPr lang="en-US" dirty="0">
                <a:hlinkClick r:id="rId4"/>
              </a:rPr>
              <a:t>moved to the OpenChain GitHub</a:t>
            </a:r>
            <a:r>
              <a:rPr lang="en-US" dirty="0"/>
              <a:t> for ease of access and editing.</a:t>
            </a:r>
          </a:p>
          <a:p>
            <a:r>
              <a:rPr lang="en-US" dirty="0"/>
              <a:t>Our outcome was to use this basic format to structure our first round of model provisions, and to have the option of merging the documents in the future.</a:t>
            </a:r>
          </a:p>
        </p:txBody>
      </p:sp>
      <p:sp>
        <p:nvSpPr>
          <p:cNvPr id="4" name="TextBox 3">
            <a:extLst>
              <a:ext uri="{FF2B5EF4-FFF2-40B4-BE49-F238E27FC236}">
                <a16:creationId xmlns:a16="http://schemas.microsoft.com/office/drawing/2014/main" id="{E92F7A3A-F1BE-8CFF-E72B-BF366C612D64}"/>
              </a:ext>
            </a:extLst>
          </p:cNvPr>
          <p:cNvSpPr txBox="1"/>
          <p:nvPr/>
        </p:nvSpPr>
        <p:spPr>
          <a:xfrm>
            <a:off x="1836282" y="6164356"/>
            <a:ext cx="8435835" cy="276999"/>
          </a:xfrm>
          <a:prstGeom prst="rect">
            <a:avLst/>
          </a:prstGeom>
          <a:noFill/>
        </p:spPr>
        <p:txBody>
          <a:bodyPr wrap="square">
            <a:spAutoFit/>
          </a:bodyPr>
          <a:lstStyle/>
          <a:p>
            <a:pPr algn="ctr"/>
            <a:r>
              <a:rPr lang="en-US" sz="1200" dirty="0"/>
              <a:t>Learn more: </a:t>
            </a:r>
            <a:r>
              <a:rPr lang="en-US" sz="1200" dirty="0">
                <a:hlinkClick r:id="rId5"/>
              </a:rPr>
              <a:t>https://www.openchainproject.org/news/2023/05/15/2nd-meeting-legal-wg</a:t>
            </a:r>
            <a:r>
              <a:rPr lang="en-US" sz="1200" dirty="0"/>
              <a:t> </a:t>
            </a:r>
          </a:p>
        </p:txBody>
      </p:sp>
    </p:spTree>
    <p:extLst>
      <p:ext uri="{BB962C8B-B14F-4D97-AF65-F5344CB8AC3E}">
        <p14:creationId xmlns:p14="http://schemas.microsoft.com/office/powerpoint/2010/main" val="2145701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xfrm>
            <a:off x="797467" y="1635171"/>
            <a:ext cx="7378000" cy="2526000"/>
          </a:xfrm>
          <a:prstGeom prst="rect">
            <a:avLst/>
          </a:prstGeom>
          <a:noFill/>
          <a:ln>
            <a:noFill/>
          </a:ln>
        </p:spPr>
        <p:txBody>
          <a:bodyPr spcFirstLastPara="1" wrap="square" lIns="121900" tIns="121900" rIns="121900" bIns="121900" anchor="t" anchorCtr="0">
            <a:normAutofit/>
          </a:bodyPr>
          <a:lstStyle/>
          <a:p>
            <a:r>
              <a:rPr lang="en-US" dirty="0">
                <a:latin typeface="+mn-lt"/>
                <a:ea typeface="Roboto Slab"/>
                <a:cs typeface="Roboto Slab"/>
                <a:sym typeface="Roboto Slab"/>
              </a:rPr>
              <a:t>Cool </a:t>
            </a:r>
            <a:r>
              <a:rPr lang="en-US" dirty="0" err="1">
                <a:latin typeface="+mn-lt"/>
                <a:ea typeface="Roboto Slab"/>
                <a:cs typeface="Roboto Slab"/>
                <a:sym typeface="Roboto Slab"/>
              </a:rPr>
              <a:t>Commerical</a:t>
            </a:r>
            <a:r>
              <a:rPr lang="en-US" dirty="0">
                <a:latin typeface="+mn-lt"/>
                <a:ea typeface="Roboto Slab"/>
                <a:cs typeface="Roboto Slab"/>
                <a:sym typeface="Roboto Slab"/>
              </a:rPr>
              <a:t> Provider Data Points</a:t>
            </a:r>
          </a:p>
        </p:txBody>
      </p:sp>
    </p:spTree>
    <p:extLst>
      <p:ext uri="{BB962C8B-B14F-4D97-AF65-F5344CB8AC3E}">
        <p14:creationId xmlns:p14="http://schemas.microsoft.com/office/powerpoint/2010/main" val="4256810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11 Official Third-Party Certifiers</a:t>
            </a:r>
            <a:endParaRPr>
              <a:solidFill>
                <a:srgbClr val="003778"/>
              </a:solidFill>
            </a:endParaRPr>
          </a:p>
        </p:txBody>
      </p:sp>
      <p:pic>
        <p:nvPicPr>
          <p:cNvPr id="4" name="Picture 3" descr="A picture containing text, screenshot, font, logo&#10;&#10;Description automatically generated">
            <a:extLst>
              <a:ext uri="{FF2B5EF4-FFF2-40B4-BE49-F238E27FC236}">
                <a16:creationId xmlns:a16="http://schemas.microsoft.com/office/drawing/2014/main" id="{87E3775F-1217-FAA1-D3D7-C7AE2F870BFC}"/>
              </a:ext>
            </a:extLst>
          </p:cNvPr>
          <p:cNvPicPr>
            <a:picLocks noChangeAspect="1"/>
          </p:cNvPicPr>
          <p:nvPr/>
        </p:nvPicPr>
        <p:blipFill>
          <a:blip r:embed="rId3"/>
          <a:stretch>
            <a:fillRect/>
          </a:stretch>
        </p:blipFill>
        <p:spPr>
          <a:xfrm>
            <a:off x="914396" y="1800957"/>
            <a:ext cx="10363200" cy="3256087"/>
          </a:xfrm>
          <a:prstGeom prst="rect">
            <a:avLst/>
          </a:prstGeom>
        </p:spPr>
      </p:pic>
      <p:sp>
        <p:nvSpPr>
          <p:cNvPr id="5" name="Rounded Rectangle 4">
            <a:extLst>
              <a:ext uri="{FF2B5EF4-FFF2-40B4-BE49-F238E27FC236}">
                <a16:creationId xmlns:a16="http://schemas.microsoft.com/office/drawing/2014/main" id="{E8E73496-F7D7-9A92-BBC2-816FC68D2376}"/>
              </a:ext>
            </a:extLst>
          </p:cNvPr>
          <p:cNvSpPr/>
          <p:nvPr/>
        </p:nvSpPr>
        <p:spPr>
          <a:xfrm>
            <a:off x="4393514" y="1800956"/>
            <a:ext cx="1746421" cy="1109747"/>
          </a:xfrm>
          <a:custGeom>
            <a:avLst/>
            <a:gdLst>
              <a:gd name="connsiteX0" fmla="*/ 0 w 1746421"/>
              <a:gd name="connsiteY0" fmla="*/ 184962 h 1109747"/>
              <a:gd name="connsiteX1" fmla="*/ 184962 w 1746421"/>
              <a:gd name="connsiteY1" fmla="*/ 0 h 1109747"/>
              <a:gd name="connsiteX2" fmla="*/ 900740 w 1746421"/>
              <a:gd name="connsiteY2" fmla="*/ 0 h 1109747"/>
              <a:gd name="connsiteX3" fmla="*/ 1561459 w 1746421"/>
              <a:gd name="connsiteY3" fmla="*/ 0 h 1109747"/>
              <a:gd name="connsiteX4" fmla="*/ 1746421 w 1746421"/>
              <a:gd name="connsiteY4" fmla="*/ 184962 h 1109747"/>
              <a:gd name="connsiteX5" fmla="*/ 1746421 w 1746421"/>
              <a:gd name="connsiteY5" fmla="*/ 540077 h 1109747"/>
              <a:gd name="connsiteX6" fmla="*/ 1746421 w 1746421"/>
              <a:gd name="connsiteY6" fmla="*/ 924785 h 1109747"/>
              <a:gd name="connsiteX7" fmla="*/ 1561459 w 1746421"/>
              <a:gd name="connsiteY7" fmla="*/ 1109747 h 1109747"/>
              <a:gd name="connsiteX8" fmla="*/ 900740 w 1746421"/>
              <a:gd name="connsiteY8" fmla="*/ 1109747 h 1109747"/>
              <a:gd name="connsiteX9" fmla="*/ 184962 w 1746421"/>
              <a:gd name="connsiteY9" fmla="*/ 1109747 h 1109747"/>
              <a:gd name="connsiteX10" fmla="*/ 0 w 1746421"/>
              <a:gd name="connsiteY10" fmla="*/ 924785 h 1109747"/>
              <a:gd name="connsiteX11" fmla="*/ 0 w 1746421"/>
              <a:gd name="connsiteY11" fmla="*/ 577068 h 1109747"/>
              <a:gd name="connsiteX12" fmla="*/ 0 w 1746421"/>
              <a:gd name="connsiteY12" fmla="*/ 184962 h 110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421" h="1109747" extrusionOk="0">
                <a:moveTo>
                  <a:pt x="0" y="184962"/>
                </a:moveTo>
                <a:cubicBezTo>
                  <a:pt x="-21098" y="69796"/>
                  <a:pt x="74023" y="3298"/>
                  <a:pt x="184962" y="0"/>
                </a:cubicBezTo>
                <a:cubicBezTo>
                  <a:pt x="409840" y="11694"/>
                  <a:pt x="607265" y="-30164"/>
                  <a:pt x="900740" y="0"/>
                </a:cubicBezTo>
                <a:cubicBezTo>
                  <a:pt x="1194215" y="30164"/>
                  <a:pt x="1334100" y="-24340"/>
                  <a:pt x="1561459" y="0"/>
                </a:cubicBezTo>
                <a:cubicBezTo>
                  <a:pt x="1660076" y="-1934"/>
                  <a:pt x="1767397" y="92833"/>
                  <a:pt x="1746421" y="184962"/>
                </a:cubicBezTo>
                <a:cubicBezTo>
                  <a:pt x="1732257" y="306551"/>
                  <a:pt x="1757060" y="428706"/>
                  <a:pt x="1746421" y="540077"/>
                </a:cubicBezTo>
                <a:cubicBezTo>
                  <a:pt x="1735782" y="651448"/>
                  <a:pt x="1731001" y="804758"/>
                  <a:pt x="1746421" y="924785"/>
                </a:cubicBezTo>
                <a:cubicBezTo>
                  <a:pt x="1744941" y="1012826"/>
                  <a:pt x="1659132" y="1115972"/>
                  <a:pt x="1561459" y="1109747"/>
                </a:cubicBezTo>
                <a:cubicBezTo>
                  <a:pt x="1308887" y="1110225"/>
                  <a:pt x="1068046" y="1139438"/>
                  <a:pt x="900740" y="1109747"/>
                </a:cubicBezTo>
                <a:cubicBezTo>
                  <a:pt x="733434" y="1080056"/>
                  <a:pt x="363257" y="1125528"/>
                  <a:pt x="184962" y="1109747"/>
                </a:cubicBezTo>
                <a:cubicBezTo>
                  <a:pt x="96989" y="1130854"/>
                  <a:pt x="991" y="1037199"/>
                  <a:pt x="0" y="924785"/>
                </a:cubicBezTo>
                <a:cubicBezTo>
                  <a:pt x="-1648" y="762026"/>
                  <a:pt x="-4762" y="652613"/>
                  <a:pt x="0" y="577068"/>
                </a:cubicBezTo>
                <a:cubicBezTo>
                  <a:pt x="4762" y="501523"/>
                  <a:pt x="-3416" y="377806"/>
                  <a:pt x="0" y="184962"/>
                </a:cubicBezTo>
                <a:close/>
              </a:path>
            </a:pathLst>
          </a:custGeom>
          <a:noFill/>
          <a:ln>
            <a:no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Tree>
    <p:extLst>
      <p:ext uri="{BB962C8B-B14F-4D97-AF65-F5344CB8AC3E}">
        <p14:creationId xmlns:p14="http://schemas.microsoft.com/office/powerpoint/2010/main" val="3250583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27 Official Service Providers</a:t>
            </a:r>
            <a:endParaRPr>
              <a:solidFill>
                <a:srgbClr val="003778"/>
              </a:solidFill>
            </a:endParaRPr>
          </a:p>
        </p:txBody>
      </p:sp>
      <p:pic>
        <p:nvPicPr>
          <p:cNvPr id="12" name="Picture 11" descr="A group of logos on a white background&#10;&#10;Description automatically generated with low confidence">
            <a:extLst>
              <a:ext uri="{FF2B5EF4-FFF2-40B4-BE49-F238E27FC236}">
                <a16:creationId xmlns:a16="http://schemas.microsoft.com/office/drawing/2014/main" id="{E955844F-069A-88EC-CB16-7B3E5EE050C9}"/>
              </a:ext>
            </a:extLst>
          </p:cNvPr>
          <p:cNvPicPr>
            <a:picLocks noChangeAspect="1"/>
          </p:cNvPicPr>
          <p:nvPr/>
        </p:nvPicPr>
        <p:blipFill>
          <a:blip r:embed="rId3"/>
          <a:stretch>
            <a:fillRect/>
          </a:stretch>
        </p:blipFill>
        <p:spPr>
          <a:xfrm>
            <a:off x="2438399" y="1357067"/>
            <a:ext cx="7624639" cy="4821461"/>
          </a:xfrm>
          <a:prstGeom prst="rect">
            <a:avLst/>
          </a:prstGeom>
        </p:spPr>
      </p:pic>
    </p:spTree>
    <p:extLst>
      <p:ext uri="{BB962C8B-B14F-4D97-AF65-F5344CB8AC3E}">
        <p14:creationId xmlns:p14="http://schemas.microsoft.com/office/powerpoint/2010/main" val="2701169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22 Official Legal Providers</a:t>
            </a:r>
            <a:endParaRPr>
              <a:solidFill>
                <a:srgbClr val="003778"/>
              </a:solidFill>
            </a:endParaRPr>
          </a:p>
        </p:txBody>
      </p:sp>
      <p:pic>
        <p:nvPicPr>
          <p:cNvPr id="3" name="Picture 2" descr="A picture containing text, screenshot, font, human face&#10;&#10;Description automatically generated">
            <a:extLst>
              <a:ext uri="{FF2B5EF4-FFF2-40B4-BE49-F238E27FC236}">
                <a16:creationId xmlns:a16="http://schemas.microsoft.com/office/drawing/2014/main" id="{0F653514-AE23-95A1-FD1A-9B8F1D233853}"/>
              </a:ext>
            </a:extLst>
          </p:cNvPr>
          <p:cNvPicPr>
            <a:picLocks noChangeAspect="1"/>
          </p:cNvPicPr>
          <p:nvPr/>
        </p:nvPicPr>
        <p:blipFill>
          <a:blip r:embed="rId3"/>
          <a:stretch>
            <a:fillRect/>
          </a:stretch>
        </p:blipFill>
        <p:spPr>
          <a:xfrm>
            <a:off x="2128644" y="1716280"/>
            <a:ext cx="7934712" cy="4220177"/>
          </a:xfrm>
          <a:prstGeom prst="rect">
            <a:avLst/>
          </a:prstGeom>
        </p:spPr>
      </p:pic>
    </p:spTree>
    <p:extLst>
      <p:ext uri="{BB962C8B-B14F-4D97-AF65-F5344CB8AC3E}">
        <p14:creationId xmlns:p14="http://schemas.microsoft.com/office/powerpoint/2010/main" val="1223042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12 Official Tooling Vendors</a:t>
            </a:r>
            <a:endParaRPr>
              <a:solidFill>
                <a:srgbClr val="003778"/>
              </a:solidFill>
            </a:endParaRPr>
          </a:p>
        </p:txBody>
      </p:sp>
      <p:pic>
        <p:nvPicPr>
          <p:cNvPr id="4" name="Picture 3" descr="A picture containing text, screenshot, font, line&#10;&#10;Description automatically generated">
            <a:extLst>
              <a:ext uri="{FF2B5EF4-FFF2-40B4-BE49-F238E27FC236}">
                <a16:creationId xmlns:a16="http://schemas.microsoft.com/office/drawing/2014/main" id="{143E4858-E932-FA15-9F8D-928676B505E6}"/>
              </a:ext>
            </a:extLst>
          </p:cNvPr>
          <p:cNvPicPr>
            <a:picLocks noChangeAspect="1"/>
          </p:cNvPicPr>
          <p:nvPr/>
        </p:nvPicPr>
        <p:blipFill>
          <a:blip r:embed="rId3"/>
          <a:stretch>
            <a:fillRect/>
          </a:stretch>
        </p:blipFill>
        <p:spPr>
          <a:xfrm>
            <a:off x="914400" y="2264730"/>
            <a:ext cx="10363200" cy="2328540"/>
          </a:xfrm>
          <a:prstGeom prst="rect">
            <a:avLst/>
          </a:prstGeom>
        </p:spPr>
      </p:pic>
    </p:spTree>
    <p:extLst>
      <p:ext uri="{BB962C8B-B14F-4D97-AF65-F5344CB8AC3E}">
        <p14:creationId xmlns:p14="http://schemas.microsoft.com/office/powerpoint/2010/main" val="2238379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dirty="0" err="1">
                <a:latin typeface="+mn-lt"/>
                <a:ea typeface="Roboto Slab"/>
                <a:cs typeface="Roboto Slab"/>
                <a:sym typeface="Roboto Slab"/>
              </a:rPr>
              <a:t>tl;dr</a:t>
            </a:r>
            <a:r>
              <a:rPr lang="en-US" dirty="0">
                <a:latin typeface="+mn-lt"/>
                <a:ea typeface="Roboto Slab"/>
                <a:cs typeface="Roboto Slab"/>
                <a:sym typeface="Roboto Slab"/>
              </a:rPr>
              <a:t>:</a:t>
            </a:r>
            <a:br>
              <a:rPr lang="en-US" dirty="0">
                <a:latin typeface="+mn-lt"/>
                <a:ea typeface="Roboto Slab"/>
                <a:cs typeface="Roboto Slab"/>
                <a:sym typeface="Roboto Slab"/>
              </a:rPr>
            </a:br>
            <a:r>
              <a:rPr lang="en-US" sz="4400" dirty="0">
                <a:latin typeface="+mn-lt"/>
                <a:ea typeface="Roboto Slab"/>
                <a:cs typeface="Roboto Slab"/>
                <a:sym typeface="Roboto Slab"/>
              </a:rPr>
              <a:t>Big Project, Big Community.</a:t>
            </a:r>
            <a:br>
              <a:rPr lang="en-US" sz="4400" dirty="0">
                <a:latin typeface="+mn-lt"/>
                <a:ea typeface="Roboto Slab"/>
                <a:cs typeface="Roboto Slab"/>
                <a:sym typeface="Roboto Slab"/>
              </a:rPr>
            </a:br>
            <a:r>
              <a:rPr lang="en-US" sz="4400" dirty="0">
                <a:latin typeface="+mn-lt"/>
                <a:ea typeface="Roboto Slab"/>
                <a:cs typeface="Roboto Slab"/>
                <a:sym typeface="Roboto Slab"/>
              </a:rPr>
              <a:t>Plenty Commercial Support Too.</a:t>
            </a:r>
          </a:p>
        </p:txBody>
      </p:sp>
    </p:spTree>
    <p:extLst>
      <p:ext uri="{BB962C8B-B14F-4D97-AF65-F5344CB8AC3E}">
        <p14:creationId xmlns:p14="http://schemas.microsoft.com/office/powerpoint/2010/main" val="562203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Get Started With Your Adoption and Participation</a:t>
            </a:r>
            <a:endParaRPr dirty="0"/>
          </a:p>
        </p:txBody>
      </p:sp>
      <p:sp>
        <p:nvSpPr>
          <p:cNvPr id="158" name="Google Shape;158;p25"/>
          <p:cNvSpPr txBox="1">
            <a:spLocks noGrp="1"/>
          </p:cNvSpPr>
          <p:nvPr>
            <p:ph type="body" idx="4294967295"/>
          </p:nvPr>
        </p:nvSpPr>
        <p:spPr>
          <a:xfrm>
            <a:off x="0" y="5832475"/>
            <a:ext cx="11633200" cy="785813"/>
          </a:xfrm>
          <a:prstGeom prst="rect">
            <a:avLst/>
          </a:prstGeom>
        </p:spPr>
        <p:txBody>
          <a:bodyPr spcFirstLastPara="1" wrap="square" lIns="121900" tIns="121900" rIns="121900" bIns="121900" anchor="t" anchorCtr="0">
            <a:noAutofit/>
          </a:bodyPr>
          <a:lstStyle/>
          <a:p>
            <a:pPr marL="0" indent="0" algn="ctr">
              <a:spcAft>
                <a:spcPts val="1600"/>
              </a:spcAft>
              <a:buNone/>
            </a:pPr>
            <a:r>
              <a:rPr lang="en-US" sz="3200" dirty="0"/>
              <a:t>https://</a:t>
            </a:r>
            <a:r>
              <a:rPr lang="en-US" sz="3200" dirty="0" err="1"/>
              <a:t>www.openchainproject.org</a:t>
            </a:r>
            <a:r>
              <a:rPr lang="en-US" sz="3200" dirty="0"/>
              <a:t>/participate</a:t>
            </a:r>
          </a:p>
        </p:txBody>
      </p:sp>
      <p:pic>
        <p:nvPicPr>
          <p:cNvPr id="4" name="Picture 3" descr="Qr code&#10;&#10;Description automatically generated">
            <a:extLst>
              <a:ext uri="{FF2B5EF4-FFF2-40B4-BE49-F238E27FC236}">
                <a16:creationId xmlns:a16="http://schemas.microsoft.com/office/drawing/2014/main" id="{8BDACAC2-9798-AAD0-C560-FEB9F7032EBA}"/>
              </a:ext>
            </a:extLst>
          </p:cNvPr>
          <p:cNvPicPr>
            <a:picLocks noChangeAspect="1"/>
          </p:cNvPicPr>
          <p:nvPr/>
        </p:nvPicPr>
        <p:blipFill>
          <a:blip r:embed="rId3"/>
          <a:stretch>
            <a:fillRect/>
          </a:stretch>
        </p:blipFill>
        <p:spPr>
          <a:xfrm>
            <a:off x="4912542" y="3234786"/>
            <a:ext cx="2366916" cy="2366916"/>
          </a:xfrm>
          <a:prstGeom prst="rect">
            <a:avLst/>
          </a:prstGeom>
        </p:spPr>
      </p:pic>
    </p:spTree>
    <p:extLst>
      <p:ext uri="{BB962C8B-B14F-4D97-AF65-F5344CB8AC3E}">
        <p14:creationId xmlns:p14="http://schemas.microsoft.com/office/powerpoint/2010/main" val="319390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94%</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companies do not have full visibility of their supply chain </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334837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2101771" y="6295466"/>
            <a:ext cx="7988457" cy="307777"/>
          </a:xfrm>
          <a:prstGeom prst="rect">
            <a:avLst/>
          </a:prstGeom>
          <a:noFill/>
        </p:spPr>
        <p:txBody>
          <a:bodyPr wrap="square" rtlCol="0">
            <a:spAutoFit/>
          </a:bodyPr>
          <a:lstStyle/>
          <a:p>
            <a:pPr algn="ctr"/>
            <a:r>
              <a:rPr lang="en-US" dirty="0">
                <a:solidFill>
                  <a:schemeClr val="tx2"/>
                </a:solidFill>
              </a:rPr>
              <a:t>https://www.synopsys.com/blogs/software-security/open-source-trends-ossra-report/ (2022)</a:t>
            </a:r>
            <a:endParaRPr lang="en-JP" dirty="0">
              <a:solidFill>
                <a:schemeClr val="tx2"/>
              </a:solidFill>
            </a:endParaRPr>
          </a:p>
        </p:txBody>
      </p:sp>
      <p:pic>
        <p:nvPicPr>
          <p:cNvPr id="11" name="Picture 10">
            <a:extLst>
              <a:ext uri="{FF2B5EF4-FFF2-40B4-BE49-F238E27FC236}">
                <a16:creationId xmlns:a16="http://schemas.microsoft.com/office/drawing/2014/main" id="{0B3EACFD-0204-E7D2-CB18-E2641473B1AD}"/>
              </a:ext>
            </a:extLst>
          </p:cNvPr>
          <p:cNvPicPr>
            <a:picLocks noChangeAspect="1"/>
          </p:cNvPicPr>
          <p:nvPr/>
        </p:nvPicPr>
        <p:blipFill>
          <a:blip r:embed="rId3"/>
          <a:stretch>
            <a:fillRect/>
          </a:stretch>
        </p:blipFill>
        <p:spPr>
          <a:xfrm>
            <a:off x="6584558" y="3711707"/>
            <a:ext cx="5144607" cy="2263208"/>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B29833BF-700F-73B0-AF43-B96B004588DD}"/>
              </a:ext>
            </a:extLst>
          </p:cNvPr>
          <p:cNvPicPr>
            <a:picLocks noChangeAspect="1"/>
          </p:cNvPicPr>
          <p:nvPr/>
        </p:nvPicPr>
        <p:blipFill>
          <a:blip r:embed="rId4"/>
          <a:stretch>
            <a:fillRect/>
          </a:stretch>
        </p:blipFill>
        <p:spPr>
          <a:xfrm>
            <a:off x="462835" y="3657342"/>
            <a:ext cx="5144607" cy="2434852"/>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FF123741-2643-B6F9-17CA-4C546C58D627}"/>
              </a:ext>
            </a:extLst>
          </p:cNvPr>
          <p:cNvPicPr>
            <a:picLocks noChangeAspect="1"/>
          </p:cNvPicPr>
          <p:nvPr/>
        </p:nvPicPr>
        <p:blipFill>
          <a:blip r:embed="rId5"/>
          <a:stretch>
            <a:fillRect/>
          </a:stretch>
        </p:blipFill>
        <p:spPr>
          <a:xfrm>
            <a:off x="3587750" y="508258"/>
            <a:ext cx="5016500" cy="2692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6234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pic>
        <p:nvPicPr>
          <p:cNvPr id="8" name="Picture 7">
            <a:extLst>
              <a:ext uri="{FF2B5EF4-FFF2-40B4-BE49-F238E27FC236}">
                <a16:creationId xmlns:a16="http://schemas.microsoft.com/office/drawing/2014/main" id="{DA7AA5D2-7D5F-106E-C3E2-02E30782D66C}"/>
              </a:ext>
            </a:extLst>
          </p:cNvPr>
          <p:cNvPicPr>
            <a:picLocks noChangeAspect="1"/>
          </p:cNvPicPr>
          <p:nvPr/>
        </p:nvPicPr>
        <p:blipFill>
          <a:blip r:embed="rId3"/>
          <a:stretch>
            <a:fillRect/>
          </a:stretch>
        </p:blipFill>
        <p:spPr>
          <a:xfrm>
            <a:off x="1215023" y="167502"/>
            <a:ext cx="6137755" cy="200803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CA9F501-C5CF-A794-8B70-40CE80DA9748}"/>
              </a:ext>
            </a:extLst>
          </p:cNvPr>
          <p:cNvPicPr>
            <a:picLocks noChangeAspect="1"/>
          </p:cNvPicPr>
          <p:nvPr/>
        </p:nvPicPr>
        <p:blipFill>
          <a:blip r:embed="rId4"/>
          <a:stretch>
            <a:fillRect/>
          </a:stretch>
        </p:blipFill>
        <p:spPr>
          <a:xfrm>
            <a:off x="4661401" y="2271980"/>
            <a:ext cx="6908256" cy="1934665"/>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1AE4B515-9CF3-2B88-8245-277660B17635}"/>
              </a:ext>
            </a:extLst>
          </p:cNvPr>
          <p:cNvPicPr>
            <a:picLocks noChangeAspect="1"/>
          </p:cNvPicPr>
          <p:nvPr/>
        </p:nvPicPr>
        <p:blipFill>
          <a:blip r:embed="rId5"/>
          <a:stretch>
            <a:fillRect/>
          </a:stretch>
        </p:blipFill>
        <p:spPr>
          <a:xfrm>
            <a:off x="1072968" y="4329216"/>
            <a:ext cx="6405069" cy="18461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568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0B35B-30C0-40A9-2975-86B0D47EF7BC}"/>
              </a:ext>
            </a:extLst>
          </p:cNvPr>
          <p:cNvSpPr>
            <a:spLocks noGrp="1"/>
          </p:cNvSpPr>
          <p:nvPr>
            <p:ph type="title"/>
          </p:nvPr>
        </p:nvSpPr>
        <p:spPr/>
        <p:txBody>
          <a:bodyPr/>
          <a:lstStyle/>
          <a:p>
            <a:r>
              <a:rPr lang="en-US" dirty="0"/>
              <a:t>Context: This Is Important To Business</a:t>
            </a:r>
          </a:p>
        </p:txBody>
      </p:sp>
      <p:sp>
        <p:nvSpPr>
          <p:cNvPr id="4" name="Slide Number Placeholder 3">
            <a:extLst>
              <a:ext uri="{FF2B5EF4-FFF2-40B4-BE49-F238E27FC236}">
                <a16:creationId xmlns:a16="http://schemas.microsoft.com/office/drawing/2014/main" id="{3551EC3D-6063-D15F-C5F9-B6F22CD6C26C}"/>
              </a:ext>
            </a:extLst>
          </p:cNvPr>
          <p:cNvSpPr>
            <a:spLocks noGrp="1"/>
          </p:cNvSpPr>
          <p:nvPr>
            <p:ph type="sldNum" idx="4294967295"/>
          </p:nvPr>
        </p:nvSpPr>
        <p:spPr>
          <a:xfrm>
            <a:off x="11824339" y="6583680"/>
            <a:ext cx="367600" cy="274400"/>
          </a:xfrm>
        </p:spPr>
        <p:txBody>
          <a:bodyPr/>
          <a:lstStyle/>
          <a:p>
            <a:pPr marL="0" lvl="0" indent="0">
              <a:spcBef>
                <a:spcPts val="0"/>
              </a:spcBef>
              <a:spcAft>
                <a:spcPts val="0"/>
              </a:spcAft>
              <a:buNone/>
            </a:pPr>
            <a:fld id="{00000000-1234-1234-1234-123412341234}" type="slidenum">
              <a:rPr lang="en-CA" smtClean="0"/>
              <a:t>8</a:t>
            </a:fld>
            <a:endParaRPr lang="en-CA"/>
          </a:p>
        </p:txBody>
      </p:sp>
      <p:sp>
        <p:nvSpPr>
          <p:cNvPr id="5" name="Google Shape;140;p22">
            <a:extLst>
              <a:ext uri="{FF2B5EF4-FFF2-40B4-BE49-F238E27FC236}">
                <a16:creationId xmlns:a16="http://schemas.microsoft.com/office/drawing/2014/main" id="{C5E83993-F836-91B0-44E6-6211BAC9AEA4}"/>
              </a:ext>
            </a:extLst>
          </p:cNvPr>
          <p:cNvSpPr txBox="1">
            <a:spLocks/>
          </p:cNvSpPr>
          <p:nvPr/>
        </p:nvSpPr>
        <p:spPr>
          <a:xfrm>
            <a:off x="614600" y="2648567"/>
            <a:ext cx="10962800" cy="1118400"/>
          </a:xfrm>
          <a:prstGeom prst="rect">
            <a:avLst/>
          </a:prstGeom>
          <a:noFill/>
          <a:ln>
            <a:noFill/>
          </a:ln>
        </p:spPr>
        <p:txBody>
          <a:bodyPr spcFirstLastPara="1" wrap="square" lIns="121900" tIns="121900" rIns="121900" bIns="121900" anchor="ctr" anchorCtr="0">
            <a:normAutofit fontScale="92500" lnSpcReduction="10000"/>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US" dirty="0"/>
              <a:t>Open Source License Compliance and Security Assurance</a:t>
            </a:r>
            <a:br>
              <a:rPr lang="en-US" dirty="0"/>
            </a:br>
            <a:r>
              <a:rPr lang="en-US" dirty="0"/>
              <a:t>is a key part of supply chain management.</a:t>
            </a:r>
          </a:p>
        </p:txBody>
      </p:sp>
    </p:spTree>
    <p:extLst>
      <p:ext uri="{BB962C8B-B14F-4D97-AF65-F5344CB8AC3E}">
        <p14:creationId xmlns:p14="http://schemas.microsoft.com/office/powerpoint/2010/main" val="1100773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prstGeom prst="rect">
            <a:avLst/>
          </a:prstGeom>
        </p:spPr>
        <p:txBody>
          <a:bodyPr spcFirstLastPara="1" wrap="square" lIns="91433" tIns="91433" rIns="91433" bIns="91433" anchor="ctr" anchorCtr="0">
            <a:noAutofit/>
          </a:bodyPr>
          <a:lstStyle/>
          <a:p>
            <a:r>
              <a:rPr lang="en" dirty="0"/>
              <a:t>We Got Together To Improve The Supply Chain</a:t>
            </a:r>
            <a:endParaRPr sz="3600" dirty="0"/>
          </a:p>
        </p:txBody>
      </p:sp>
      <p:sp>
        <p:nvSpPr>
          <p:cNvPr id="175" name="Google Shape;175;p35"/>
          <p:cNvSpPr txBox="1">
            <a:spLocks noGrp="1"/>
          </p:cNvSpPr>
          <p:nvPr>
            <p:ph type="sldNum" idx="4294967295"/>
          </p:nvPr>
        </p:nvSpPr>
        <p:spPr>
          <a:xfrm>
            <a:off x="11824339" y="6583680"/>
            <a:ext cx="367600" cy="274400"/>
          </a:xfrm>
          <a:prstGeom prst="rect">
            <a:avLst/>
          </a:prstGeom>
        </p:spPr>
        <p:txBody>
          <a:bodyPr spcFirstLastPara="1" wrap="square" lIns="91433" tIns="45700" rIns="91433" bIns="45700" anchor="ctr" anchorCtr="0">
            <a:noAutofit/>
          </a:bodyPr>
          <a:lstStyle/>
          <a:p>
            <a:pPr>
              <a:buClr>
                <a:srgbClr val="000000"/>
              </a:buClr>
            </a:pPr>
            <a:fld id="{00000000-1234-1234-1234-123412341234}" type="slidenum">
              <a:rPr lang="en"/>
              <a:pPr>
                <a:buClr>
                  <a:srgbClr val="000000"/>
                </a:buClr>
              </a:pPr>
              <a:t>9</a:t>
            </a:fld>
            <a:endParaRPr/>
          </a:p>
        </p:txBody>
      </p:sp>
      <p:pic>
        <p:nvPicPr>
          <p:cNvPr id="3" name="Picture 2" descr="Qr code&#10;&#10;Description automatically generated">
            <a:extLst>
              <a:ext uri="{FF2B5EF4-FFF2-40B4-BE49-F238E27FC236}">
                <a16:creationId xmlns:a16="http://schemas.microsoft.com/office/drawing/2014/main" id="{A24FDA15-5736-A08D-634C-06BB228C29EA}"/>
              </a:ext>
            </a:extLst>
          </p:cNvPr>
          <p:cNvPicPr>
            <a:picLocks noChangeAspect="1"/>
          </p:cNvPicPr>
          <p:nvPr/>
        </p:nvPicPr>
        <p:blipFill>
          <a:blip r:embed="rId3"/>
          <a:stretch>
            <a:fillRect/>
          </a:stretch>
        </p:blipFill>
        <p:spPr>
          <a:xfrm>
            <a:off x="8868939" y="2131774"/>
            <a:ext cx="3139200" cy="3139200"/>
          </a:xfrm>
          <a:prstGeom prst="rect">
            <a:avLst/>
          </a:prstGeom>
        </p:spPr>
      </p:pic>
      <p:pic>
        <p:nvPicPr>
          <p:cNvPr id="5" name="Picture 4" descr="A picture containing text, font, line, screenshot&#10;&#10;Description automatically generated">
            <a:extLst>
              <a:ext uri="{FF2B5EF4-FFF2-40B4-BE49-F238E27FC236}">
                <a16:creationId xmlns:a16="http://schemas.microsoft.com/office/drawing/2014/main" id="{ABFD8A37-EA5E-E9CF-0E29-E6FF7BECC454}"/>
              </a:ext>
            </a:extLst>
          </p:cNvPr>
          <p:cNvPicPr>
            <a:picLocks noChangeAspect="1"/>
          </p:cNvPicPr>
          <p:nvPr/>
        </p:nvPicPr>
        <p:blipFill>
          <a:blip r:embed="rId4"/>
          <a:stretch>
            <a:fillRect/>
          </a:stretch>
        </p:blipFill>
        <p:spPr>
          <a:xfrm>
            <a:off x="311667" y="2070814"/>
            <a:ext cx="8320901" cy="3261120"/>
          </a:xfrm>
          <a:prstGeom prst="rect">
            <a:avLst/>
          </a:prstGeom>
        </p:spPr>
      </p:pic>
    </p:spTree>
    <p:extLst>
      <p:ext uri="{BB962C8B-B14F-4D97-AF65-F5344CB8AC3E}">
        <p14:creationId xmlns:p14="http://schemas.microsoft.com/office/powerpoint/2010/main" val="57436054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13337</TotalTime>
  <Words>1278</Words>
  <Application>Microsoft Macintosh PowerPoint</Application>
  <PresentationFormat>Widescreen</PresentationFormat>
  <Paragraphs>132</Paragraphs>
  <Slides>47</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Roboto Slab</vt:lpstr>
      <vt:lpstr>Roboto Slab Light</vt:lpstr>
      <vt:lpstr>Office Theme</vt:lpstr>
      <vt:lpstr>The OpenChain Project</vt:lpstr>
      <vt:lpstr>Our Mental Model Of The Supply Chain</vt:lpstr>
      <vt:lpstr>The Actual Supply Chain</vt:lpstr>
      <vt:lpstr>67.4%</vt:lpstr>
      <vt:lpstr>94%</vt:lpstr>
      <vt:lpstr>PowerPoint Presentation</vt:lpstr>
      <vt:lpstr>PowerPoint Presentation</vt:lpstr>
      <vt:lpstr>Context: This Is Important To Business</vt:lpstr>
      <vt:lpstr>We Got Together To Improve The Supply Chain</vt:lpstr>
      <vt:lpstr>Our Newest Board Member: CARIAD for VW</vt:lpstr>
      <vt:lpstr>PowerPoint Presentation</vt:lpstr>
      <vt:lpstr>Broader Community</vt:lpstr>
      <vt:lpstr>Example Verticals Impacted by OpenChain</vt:lpstr>
      <vt:lpstr>PowerPoint Presentation</vt:lpstr>
      <vt:lpstr>Trillions More In Market Value Touched</vt:lpstr>
      <vt:lpstr>1,000+</vt:lpstr>
      <vt:lpstr>Trust Built By Process Management</vt:lpstr>
      <vt:lpstr>The Standards Work Company By Company</vt:lpstr>
      <vt:lpstr>Freedom Of Choice In Using Our Standards</vt:lpstr>
      <vt:lpstr>Free Self-Certification Material</vt:lpstr>
      <vt:lpstr>Key News Around  ISO/IEC 5230 </vt:lpstr>
      <vt:lpstr>98 Organizations With Conformant Programs On The OpenChain Website (Totals Higher)</vt:lpstr>
      <vt:lpstr>Recent Significant ISO/IEC 5230 Conformance</vt:lpstr>
      <vt:lpstr>20%</vt:lpstr>
      <vt:lpstr>Key News Around  ISO/IEC DIS 18974 </vt:lpstr>
      <vt:lpstr>Momentum Is Growing Around ISO/IEC DIS 18974 </vt:lpstr>
      <vt:lpstr>Conformance Continues With De-Facto Standard</vt:lpstr>
      <vt:lpstr>What Else Is Happening?</vt:lpstr>
      <vt:lpstr>Project Outreach Improvements</vt:lpstr>
      <vt:lpstr>Project Participation Improvements</vt:lpstr>
      <vt:lpstr>Project Reference Material Improvements</vt:lpstr>
      <vt:lpstr>Producing New And Improved Material</vt:lpstr>
      <vt:lpstr>Use Of Our Reference Material By The Market</vt:lpstr>
      <vt:lpstr>Continuing Our Educational Webinars</vt:lpstr>
      <vt:lpstr>Many Events</vt:lpstr>
      <vt:lpstr>Including Our Standards In Publications</vt:lpstr>
      <vt:lpstr>And So Much More…</vt:lpstr>
      <vt:lpstr>Building The Future</vt:lpstr>
      <vt:lpstr>Licensing and Security Specification Editing</vt:lpstr>
      <vt:lpstr>Model Language For Procurement</vt:lpstr>
      <vt:lpstr>Cool Commerical Provider Data Points</vt:lpstr>
      <vt:lpstr>OpenChain Has 11 Official Third-Party Certifiers</vt:lpstr>
      <vt:lpstr>OpenChain Has 27 Official Service Providers</vt:lpstr>
      <vt:lpstr>OpenChain Has 22 Official Legal Providers</vt:lpstr>
      <vt:lpstr>OpenChain Has 12 Official Tooling Vendors</vt:lpstr>
      <vt:lpstr>tl;dr: Big Project, Big Community. Plenty Commercial Support Too.</vt:lpstr>
      <vt:lpstr>Get Started With Your Adoption and Participation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Coughlan Shane</cp:lastModifiedBy>
  <cp:revision>245</cp:revision>
  <dcterms:created xsi:type="dcterms:W3CDTF">2019-04-09T08:37:53Z</dcterms:created>
  <dcterms:modified xsi:type="dcterms:W3CDTF">2023-05-25T08:16:07Z</dcterms:modified>
</cp:coreProperties>
</file>